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84" r:id="rId4"/>
    <p:sldId id="278" r:id="rId5"/>
    <p:sldId id="279" r:id="rId6"/>
    <p:sldId id="280" r:id="rId7"/>
    <p:sldId id="281" r:id="rId8"/>
    <p:sldId id="257" r:id="rId9"/>
    <p:sldId id="258" r:id="rId10"/>
    <p:sldId id="259" r:id="rId11"/>
    <p:sldId id="260" r:id="rId12"/>
    <p:sldId id="282" r:id="rId13"/>
    <p:sldId id="261" r:id="rId14"/>
    <p:sldId id="271" r:id="rId15"/>
    <p:sldId id="272" r:id="rId16"/>
    <p:sldId id="273" r:id="rId17"/>
    <p:sldId id="274" r:id="rId18"/>
    <p:sldId id="275" r:id="rId19"/>
    <p:sldId id="262" r:id="rId20"/>
    <p:sldId id="264" r:id="rId21"/>
    <p:sldId id="265" r:id="rId2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42CD80-9028-4E50-B2C1-3D478F2F5BAA}" type="doc">
      <dgm:prSet loTypeId="urn:microsoft.com/office/officeart/2005/8/layout/cycle2" loCatId="cycl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sv-SE"/>
        </a:p>
      </dgm:t>
    </dgm:pt>
    <dgm:pt modelId="{7F6B6927-1BCC-447C-9F57-F9AF722C2250}">
      <dgm:prSet phldrT="[Text]"/>
      <dgm:spPr/>
      <dgm:t>
        <a:bodyPr/>
        <a:lstStyle/>
        <a:p>
          <a:r>
            <a:rPr lang="sv-SE" dirty="0" smtClean="0"/>
            <a:t>Grupp 1</a:t>
          </a:r>
          <a:endParaRPr lang="sv-SE" dirty="0"/>
        </a:p>
      </dgm:t>
    </dgm:pt>
    <dgm:pt modelId="{3A5C9C17-5201-409D-A762-7B09F9449AE3}" type="parTrans" cxnId="{9D618F89-CFCD-46D6-972D-E03D335BFBBD}">
      <dgm:prSet/>
      <dgm:spPr/>
      <dgm:t>
        <a:bodyPr/>
        <a:lstStyle/>
        <a:p>
          <a:endParaRPr lang="sv-SE"/>
        </a:p>
      </dgm:t>
    </dgm:pt>
    <dgm:pt modelId="{CA2245EE-AA9E-432D-AEAF-E0A73DBC8D1B}" type="sibTrans" cxnId="{9D618F89-CFCD-46D6-972D-E03D335BFBBD}">
      <dgm:prSet/>
      <dgm:spPr/>
      <dgm:t>
        <a:bodyPr/>
        <a:lstStyle/>
        <a:p>
          <a:endParaRPr lang="sv-SE"/>
        </a:p>
      </dgm:t>
    </dgm:pt>
    <dgm:pt modelId="{8DB9981C-3068-4EE0-BEB5-CCEF94C10ACB}">
      <dgm:prSet phldrT="[Text]"/>
      <dgm:spPr/>
      <dgm:t>
        <a:bodyPr/>
        <a:lstStyle/>
        <a:p>
          <a:r>
            <a:rPr lang="sv-SE" smtClean="0"/>
            <a:t>Grupp 2</a:t>
          </a:r>
          <a:endParaRPr lang="sv-SE" dirty="0"/>
        </a:p>
      </dgm:t>
    </dgm:pt>
    <dgm:pt modelId="{8015E3A6-3740-4982-8176-281E04FB6344}" type="parTrans" cxnId="{71DD3822-2584-4E7B-931D-5DA00198D6C4}">
      <dgm:prSet/>
      <dgm:spPr/>
      <dgm:t>
        <a:bodyPr/>
        <a:lstStyle/>
        <a:p>
          <a:endParaRPr lang="sv-SE"/>
        </a:p>
      </dgm:t>
    </dgm:pt>
    <dgm:pt modelId="{9AB6F90A-BE6A-469F-8BB8-4F36F0BD413C}" type="sibTrans" cxnId="{71DD3822-2584-4E7B-931D-5DA00198D6C4}">
      <dgm:prSet/>
      <dgm:spPr/>
      <dgm:t>
        <a:bodyPr/>
        <a:lstStyle/>
        <a:p>
          <a:endParaRPr lang="sv-SE"/>
        </a:p>
      </dgm:t>
    </dgm:pt>
    <dgm:pt modelId="{8F0D30BB-6BF9-4498-A37D-E201AA21D1AE}">
      <dgm:prSet phldrT="[Text]"/>
      <dgm:spPr/>
      <dgm:t>
        <a:bodyPr/>
        <a:lstStyle/>
        <a:p>
          <a:r>
            <a:rPr lang="sv-SE" dirty="0" smtClean="0"/>
            <a:t>Grupp 3</a:t>
          </a:r>
          <a:endParaRPr lang="sv-SE" dirty="0"/>
        </a:p>
      </dgm:t>
    </dgm:pt>
    <dgm:pt modelId="{48306A95-BB0B-4A22-B3B7-9F10A72052DC}" type="parTrans" cxnId="{0F4B7DA5-32FE-4A3F-AF99-342BD81D0C72}">
      <dgm:prSet/>
      <dgm:spPr/>
      <dgm:t>
        <a:bodyPr/>
        <a:lstStyle/>
        <a:p>
          <a:endParaRPr lang="sv-SE"/>
        </a:p>
      </dgm:t>
    </dgm:pt>
    <dgm:pt modelId="{136AD056-0D74-480E-8409-F652ED624E9C}" type="sibTrans" cxnId="{0F4B7DA5-32FE-4A3F-AF99-342BD81D0C72}">
      <dgm:prSet/>
      <dgm:spPr/>
      <dgm:t>
        <a:bodyPr/>
        <a:lstStyle/>
        <a:p>
          <a:endParaRPr lang="sv-SE"/>
        </a:p>
      </dgm:t>
    </dgm:pt>
    <dgm:pt modelId="{EF1EB6F7-E6A6-4710-AEFA-C873994399B5}">
      <dgm:prSet phldrT="[Text]"/>
      <dgm:spPr/>
      <dgm:t>
        <a:bodyPr/>
        <a:lstStyle/>
        <a:p>
          <a:r>
            <a:rPr lang="sv-SE" dirty="0" smtClean="0"/>
            <a:t>Grupp 4</a:t>
          </a:r>
          <a:endParaRPr lang="sv-SE" dirty="0"/>
        </a:p>
      </dgm:t>
    </dgm:pt>
    <dgm:pt modelId="{0A37670A-7FE1-44A2-BDAE-4CC9530A17FA}" type="parTrans" cxnId="{A24CBF41-6ED8-4826-B7F4-6B74644565BC}">
      <dgm:prSet/>
      <dgm:spPr/>
      <dgm:t>
        <a:bodyPr/>
        <a:lstStyle/>
        <a:p>
          <a:endParaRPr lang="sv-SE"/>
        </a:p>
      </dgm:t>
    </dgm:pt>
    <dgm:pt modelId="{B7E4D948-8A03-4335-AC71-FD33CC515B00}" type="sibTrans" cxnId="{A24CBF41-6ED8-4826-B7F4-6B74644565BC}">
      <dgm:prSet/>
      <dgm:spPr/>
      <dgm:t>
        <a:bodyPr/>
        <a:lstStyle/>
        <a:p>
          <a:endParaRPr lang="sv-SE"/>
        </a:p>
      </dgm:t>
    </dgm:pt>
    <dgm:pt modelId="{C9122279-45A4-4D65-968E-AA7687783249}">
      <dgm:prSet phldrT="[Text]"/>
      <dgm:spPr/>
      <dgm:t>
        <a:bodyPr/>
        <a:lstStyle/>
        <a:p>
          <a:r>
            <a:rPr lang="sv-SE" dirty="0" smtClean="0"/>
            <a:t>Grupp 5</a:t>
          </a:r>
          <a:endParaRPr lang="sv-SE" dirty="0"/>
        </a:p>
      </dgm:t>
    </dgm:pt>
    <dgm:pt modelId="{43F5FA18-6297-45D8-A19B-141440C8F113}" type="parTrans" cxnId="{23F2536D-F9E9-4AC1-802C-DC93C43D5326}">
      <dgm:prSet/>
      <dgm:spPr/>
      <dgm:t>
        <a:bodyPr/>
        <a:lstStyle/>
        <a:p>
          <a:endParaRPr lang="sv-SE"/>
        </a:p>
      </dgm:t>
    </dgm:pt>
    <dgm:pt modelId="{7956B9D5-0244-44DC-855F-25AFB610A291}" type="sibTrans" cxnId="{23F2536D-F9E9-4AC1-802C-DC93C43D5326}">
      <dgm:prSet/>
      <dgm:spPr/>
      <dgm:t>
        <a:bodyPr/>
        <a:lstStyle/>
        <a:p>
          <a:endParaRPr lang="sv-SE"/>
        </a:p>
      </dgm:t>
    </dgm:pt>
    <dgm:pt modelId="{246F3A68-4ED6-4165-8DD8-37091535DD3A}" type="pres">
      <dgm:prSet presAssocID="{E642CD80-9028-4E50-B2C1-3D478F2F5BA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50F57D25-D0CB-470B-B056-027109A25BB3}" type="pres">
      <dgm:prSet presAssocID="{7F6B6927-1BCC-447C-9F57-F9AF722C2250}" presName="node" presStyleLbl="node1" presStyleIdx="0" presStyleCnt="5" custScaleX="101869" custScaleY="6127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40661930-4AC2-4D69-B6ED-2E6DC00A1577}" type="pres">
      <dgm:prSet presAssocID="{CA2245EE-AA9E-432D-AEAF-E0A73DBC8D1B}" presName="sibTrans" presStyleLbl="sibTrans2D1" presStyleIdx="0" presStyleCnt="5"/>
      <dgm:spPr/>
      <dgm:t>
        <a:bodyPr/>
        <a:lstStyle/>
        <a:p>
          <a:endParaRPr lang="sv-SE"/>
        </a:p>
      </dgm:t>
    </dgm:pt>
    <dgm:pt modelId="{7FB2D538-0EF3-4C84-9BDB-25EABA42586D}" type="pres">
      <dgm:prSet presAssocID="{CA2245EE-AA9E-432D-AEAF-E0A73DBC8D1B}" presName="connectorText" presStyleLbl="sibTrans2D1" presStyleIdx="0" presStyleCnt="5"/>
      <dgm:spPr/>
      <dgm:t>
        <a:bodyPr/>
        <a:lstStyle/>
        <a:p>
          <a:endParaRPr lang="sv-SE"/>
        </a:p>
      </dgm:t>
    </dgm:pt>
    <dgm:pt modelId="{55C0E75C-11DB-4E99-9A1B-265F65DEE0AB}" type="pres">
      <dgm:prSet presAssocID="{8DB9981C-3068-4EE0-BEB5-CCEF94C10ACB}" presName="node" presStyleLbl="node1" presStyleIdx="1" presStyleCnt="5" custScaleX="101869" custScaleY="6127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CDE69F2D-899B-4377-B168-2585ECC31DD8}" type="pres">
      <dgm:prSet presAssocID="{9AB6F90A-BE6A-469F-8BB8-4F36F0BD413C}" presName="sibTrans" presStyleLbl="sibTrans2D1" presStyleIdx="1" presStyleCnt="5"/>
      <dgm:spPr/>
      <dgm:t>
        <a:bodyPr/>
        <a:lstStyle/>
        <a:p>
          <a:endParaRPr lang="sv-SE"/>
        </a:p>
      </dgm:t>
    </dgm:pt>
    <dgm:pt modelId="{F77A663D-FE64-49C6-9038-988B040F62A9}" type="pres">
      <dgm:prSet presAssocID="{9AB6F90A-BE6A-469F-8BB8-4F36F0BD413C}" presName="connectorText" presStyleLbl="sibTrans2D1" presStyleIdx="1" presStyleCnt="5"/>
      <dgm:spPr/>
      <dgm:t>
        <a:bodyPr/>
        <a:lstStyle/>
        <a:p>
          <a:endParaRPr lang="sv-SE"/>
        </a:p>
      </dgm:t>
    </dgm:pt>
    <dgm:pt modelId="{E253D4E6-C6F3-42DF-8DD8-8C143AEB16C0}" type="pres">
      <dgm:prSet presAssocID="{8F0D30BB-6BF9-4498-A37D-E201AA21D1AE}" presName="node" presStyleLbl="node1" presStyleIdx="2" presStyleCnt="5" custScaleX="101869" custScaleY="6127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908303CC-0996-4B81-8F1C-19C462F6F9A1}" type="pres">
      <dgm:prSet presAssocID="{136AD056-0D74-480E-8409-F652ED624E9C}" presName="sibTrans" presStyleLbl="sibTrans2D1" presStyleIdx="2" presStyleCnt="5"/>
      <dgm:spPr/>
      <dgm:t>
        <a:bodyPr/>
        <a:lstStyle/>
        <a:p>
          <a:endParaRPr lang="sv-SE"/>
        </a:p>
      </dgm:t>
    </dgm:pt>
    <dgm:pt modelId="{066D741F-B91C-44E5-862B-E2CB90411D2D}" type="pres">
      <dgm:prSet presAssocID="{136AD056-0D74-480E-8409-F652ED624E9C}" presName="connectorText" presStyleLbl="sibTrans2D1" presStyleIdx="2" presStyleCnt="5"/>
      <dgm:spPr/>
      <dgm:t>
        <a:bodyPr/>
        <a:lstStyle/>
        <a:p>
          <a:endParaRPr lang="sv-SE"/>
        </a:p>
      </dgm:t>
    </dgm:pt>
    <dgm:pt modelId="{F067369A-F0D9-4D41-B2E7-7115D806C182}" type="pres">
      <dgm:prSet presAssocID="{EF1EB6F7-E6A6-4710-AEFA-C873994399B5}" presName="node" presStyleLbl="node1" presStyleIdx="3" presStyleCnt="5" custScaleX="101869" custScaleY="6127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593A97B3-77B1-4EEA-B0BB-FFD3DC74138F}" type="pres">
      <dgm:prSet presAssocID="{B7E4D948-8A03-4335-AC71-FD33CC515B00}" presName="sibTrans" presStyleLbl="sibTrans2D1" presStyleIdx="3" presStyleCnt="5"/>
      <dgm:spPr/>
      <dgm:t>
        <a:bodyPr/>
        <a:lstStyle/>
        <a:p>
          <a:endParaRPr lang="sv-SE"/>
        </a:p>
      </dgm:t>
    </dgm:pt>
    <dgm:pt modelId="{9B5596C7-442E-4F66-A850-F39522FE4D2E}" type="pres">
      <dgm:prSet presAssocID="{B7E4D948-8A03-4335-AC71-FD33CC515B00}" presName="connectorText" presStyleLbl="sibTrans2D1" presStyleIdx="3" presStyleCnt="5"/>
      <dgm:spPr/>
      <dgm:t>
        <a:bodyPr/>
        <a:lstStyle/>
        <a:p>
          <a:endParaRPr lang="sv-SE"/>
        </a:p>
      </dgm:t>
    </dgm:pt>
    <dgm:pt modelId="{BCBDB4BF-AFFE-4BBE-93FC-363B8330D32C}" type="pres">
      <dgm:prSet presAssocID="{C9122279-45A4-4D65-968E-AA7687783249}" presName="node" presStyleLbl="node1" presStyleIdx="4" presStyleCnt="5" custScaleX="101869" custScaleY="6127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2BCCC3B-037B-4869-AC8D-4826FC090D3E}" type="pres">
      <dgm:prSet presAssocID="{7956B9D5-0244-44DC-855F-25AFB610A291}" presName="sibTrans" presStyleLbl="sibTrans2D1" presStyleIdx="4" presStyleCnt="5"/>
      <dgm:spPr/>
      <dgm:t>
        <a:bodyPr/>
        <a:lstStyle/>
        <a:p>
          <a:endParaRPr lang="sv-SE"/>
        </a:p>
      </dgm:t>
    </dgm:pt>
    <dgm:pt modelId="{8268D8A4-761B-4404-8AE5-15FC49904475}" type="pres">
      <dgm:prSet presAssocID="{7956B9D5-0244-44DC-855F-25AFB610A291}" presName="connectorText" presStyleLbl="sibTrans2D1" presStyleIdx="4" presStyleCnt="5"/>
      <dgm:spPr/>
      <dgm:t>
        <a:bodyPr/>
        <a:lstStyle/>
        <a:p>
          <a:endParaRPr lang="sv-SE"/>
        </a:p>
      </dgm:t>
    </dgm:pt>
  </dgm:ptLst>
  <dgm:cxnLst>
    <dgm:cxn modelId="{38E8CE13-CDC5-45B2-8EA5-5DFB9EE397D7}" type="presOf" srcId="{C9122279-45A4-4D65-968E-AA7687783249}" destId="{BCBDB4BF-AFFE-4BBE-93FC-363B8330D32C}" srcOrd="0" destOrd="0" presId="urn:microsoft.com/office/officeart/2005/8/layout/cycle2"/>
    <dgm:cxn modelId="{5233EDF2-F389-46A7-A141-60956030F2E9}" type="presOf" srcId="{9AB6F90A-BE6A-469F-8BB8-4F36F0BD413C}" destId="{CDE69F2D-899B-4377-B168-2585ECC31DD8}" srcOrd="0" destOrd="0" presId="urn:microsoft.com/office/officeart/2005/8/layout/cycle2"/>
    <dgm:cxn modelId="{0629B2C9-3F43-481C-AEE0-D528C19F4F39}" type="presOf" srcId="{CA2245EE-AA9E-432D-AEAF-E0A73DBC8D1B}" destId="{7FB2D538-0EF3-4C84-9BDB-25EABA42586D}" srcOrd="1" destOrd="0" presId="urn:microsoft.com/office/officeart/2005/8/layout/cycle2"/>
    <dgm:cxn modelId="{943886F4-AE90-4408-B80E-9D0FF640726D}" type="presOf" srcId="{7F6B6927-1BCC-447C-9F57-F9AF722C2250}" destId="{50F57D25-D0CB-470B-B056-027109A25BB3}" srcOrd="0" destOrd="0" presId="urn:microsoft.com/office/officeart/2005/8/layout/cycle2"/>
    <dgm:cxn modelId="{0F4B7DA5-32FE-4A3F-AF99-342BD81D0C72}" srcId="{E642CD80-9028-4E50-B2C1-3D478F2F5BAA}" destId="{8F0D30BB-6BF9-4498-A37D-E201AA21D1AE}" srcOrd="2" destOrd="0" parTransId="{48306A95-BB0B-4A22-B3B7-9F10A72052DC}" sibTransId="{136AD056-0D74-480E-8409-F652ED624E9C}"/>
    <dgm:cxn modelId="{F815B044-605D-4FE3-984F-1D88AF2A8DBC}" type="presOf" srcId="{E642CD80-9028-4E50-B2C1-3D478F2F5BAA}" destId="{246F3A68-4ED6-4165-8DD8-37091535DD3A}" srcOrd="0" destOrd="0" presId="urn:microsoft.com/office/officeart/2005/8/layout/cycle2"/>
    <dgm:cxn modelId="{10907B18-247C-4B88-AB30-3A19A338E010}" type="presOf" srcId="{EF1EB6F7-E6A6-4710-AEFA-C873994399B5}" destId="{F067369A-F0D9-4D41-B2E7-7115D806C182}" srcOrd="0" destOrd="0" presId="urn:microsoft.com/office/officeart/2005/8/layout/cycle2"/>
    <dgm:cxn modelId="{9D618F89-CFCD-46D6-972D-E03D335BFBBD}" srcId="{E642CD80-9028-4E50-B2C1-3D478F2F5BAA}" destId="{7F6B6927-1BCC-447C-9F57-F9AF722C2250}" srcOrd="0" destOrd="0" parTransId="{3A5C9C17-5201-409D-A762-7B09F9449AE3}" sibTransId="{CA2245EE-AA9E-432D-AEAF-E0A73DBC8D1B}"/>
    <dgm:cxn modelId="{B6822529-BC29-415C-98D8-F529007B249C}" type="presOf" srcId="{B7E4D948-8A03-4335-AC71-FD33CC515B00}" destId="{9B5596C7-442E-4F66-A850-F39522FE4D2E}" srcOrd="1" destOrd="0" presId="urn:microsoft.com/office/officeart/2005/8/layout/cycle2"/>
    <dgm:cxn modelId="{63016B22-6910-46B7-9199-A55656A910F0}" type="presOf" srcId="{7956B9D5-0244-44DC-855F-25AFB610A291}" destId="{8268D8A4-761B-4404-8AE5-15FC49904475}" srcOrd="1" destOrd="0" presId="urn:microsoft.com/office/officeart/2005/8/layout/cycle2"/>
    <dgm:cxn modelId="{97CDD311-4EE9-456F-AD2E-9A784F831647}" type="presOf" srcId="{7956B9D5-0244-44DC-855F-25AFB610A291}" destId="{F2BCCC3B-037B-4869-AC8D-4826FC090D3E}" srcOrd="0" destOrd="0" presId="urn:microsoft.com/office/officeart/2005/8/layout/cycle2"/>
    <dgm:cxn modelId="{1E9A6D7C-3FE9-48FB-9C04-763F11951B87}" type="presOf" srcId="{9AB6F90A-BE6A-469F-8BB8-4F36F0BD413C}" destId="{F77A663D-FE64-49C6-9038-988B040F62A9}" srcOrd="1" destOrd="0" presId="urn:microsoft.com/office/officeart/2005/8/layout/cycle2"/>
    <dgm:cxn modelId="{A24CBF41-6ED8-4826-B7F4-6B74644565BC}" srcId="{E642CD80-9028-4E50-B2C1-3D478F2F5BAA}" destId="{EF1EB6F7-E6A6-4710-AEFA-C873994399B5}" srcOrd="3" destOrd="0" parTransId="{0A37670A-7FE1-44A2-BDAE-4CC9530A17FA}" sibTransId="{B7E4D948-8A03-4335-AC71-FD33CC515B00}"/>
    <dgm:cxn modelId="{EEDED52F-B125-4B22-9E48-0078BE3641B6}" type="presOf" srcId="{8F0D30BB-6BF9-4498-A37D-E201AA21D1AE}" destId="{E253D4E6-C6F3-42DF-8DD8-8C143AEB16C0}" srcOrd="0" destOrd="0" presId="urn:microsoft.com/office/officeart/2005/8/layout/cycle2"/>
    <dgm:cxn modelId="{C767AC84-F2B8-46C0-96CE-8BF1A2298E70}" type="presOf" srcId="{136AD056-0D74-480E-8409-F652ED624E9C}" destId="{066D741F-B91C-44E5-862B-E2CB90411D2D}" srcOrd="1" destOrd="0" presId="urn:microsoft.com/office/officeart/2005/8/layout/cycle2"/>
    <dgm:cxn modelId="{A4B6D1AA-4983-4A63-A0E4-FADECA78FDD4}" type="presOf" srcId="{8DB9981C-3068-4EE0-BEB5-CCEF94C10ACB}" destId="{55C0E75C-11DB-4E99-9A1B-265F65DEE0AB}" srcOrd="0" destOrd="0" presId="urn:microsoft.com/office/officeart/2005/8/layout/cycle2"/>
    <dgm:cxn modelId="{23F2536D-F9E9-4AC1-802C-DC93C43D5326}" srcId="{E642CD80-9028-4E50-B2C1-3D478F2F5BAA}" destId="{C9122279-45A4-4D65-968E-AA7687783249}" srcOrd="4" destOrd="0" parTransId="{43F5FA18-6297-45D8-A19B-141440C8F113}" sibTransId="{7956B9D5-0244-44DC-855F-25AFB610A291}"/>
    <dgm:cxn modelId="{71DD3822-2584-4E7B-931D-5DA00198D6C4}" srcId="{E642CD80-9028-4E50-B2C1-3D478F2F5BAA}" destId="{8DB9981C-3068-4EE0-BEB5-CCEF94C10ACB}" srcOrd="1" destOrd="0" parTransId="{8015E3A6-3740-4982-8176-281E04FB6344}" sibTransId="{9AB6F90A-BE6A-469F-8BB8-4F36F0BD413C}"/>
    <dgm:cxn modelId="{424DD9AA-6221-4838-A48C-F1FAF7FBFC83}" type="presOf" srcId="{B7E4D948-8A03-4335-AC71-FD33CC515B00}" destId="{593A97B3-77B1-4EEA-B0BB-FFD3DC74138F}" srcOrd="0" destOrd="0" presId="urn:microsoft.com/office/officeart/2005/8/layout/cycle2"/>
    <dgm:cxn modelId="{D6615CD0-711F-4B42-A24C-3FB90C94FF5C}" type="presOf" srcId="{CA2245EE-AA9E-432D-AEAF-E0A73DBC8D1B}" destId="{40661930-4AC2-4D69-B6ED-2E6DC00A1577}" srcOrd="0" destOrd="0" presId="urn:microsoft.com/office/officeart/2005/8/layout/cycle2"/>
    <dgm:cxn modelId="{89F261BF-6C35-421C-A8C7-55A0A1EDCE7A}" type="presOf" srcId="{136AD056-0D74-480E-8409-F652ED624E9C}" destId="{908303CC-0996-4B81-8F1C-19C462F6F9A1}" srcOrd="0" destOrd="0" presId="urn:microsoft.com/office/officeart/2005/8/layout/cycle2"/>
    <dgm:cxn modelId="{0249F0E3-5E06-4D03-82E1-22472C802C24}" type="presParOf" srcId="{246F3A68-4ED6-4165-8DD8-37091535DD3A}" destId="{50F57D25-D0CB-470B-B056-027109A25BB3}" srcOrd="0" destOrd="0" presId="urn:microsoft.com/office/officeart/2005/8/layout/cycle2"/>
    <dgm:cxn modelId="{94C63F87-3748-4F83-AC06-1ABC4866CF60}" type="presParOf" srcId="{246F3A68-4ED6-4165-8DD8-37091535DD3A}" destId="{40661930-4AC2-4D69-B6ED-2E6DC00A1577}" srcOrd="1" destOrd="0" presId="urn:microsoft.com/office/officeart/2005/8/layout/cycle2"/>
    <dgm:cxn modelId="{075CE28C-855C-49FE-87CF-F8D98E3C84C3}" type="presParOf" srcId="{40661930-4AC2-4D69-B6ED-2E6DC00A1577}" destId="{7FB2D538-0EF3-4C84-9BDB-25EABA42586D}" srcOrd="0" destOrd="0" presId="urn:microsoft.com/office/officeart/2005/8/layout/cycle2"/>
    <dgm:cxn modelId="{650AA0AB-C5D4-4299-9ADF-58BBCC921921}" type="presParOf" srcId="{246F3A68-4ED6-4165-8DD8-37091535DD3A}" destId="{55C0E75C-11DB-4E99-9A1B-265F65DEE0AB}" srcOrd="2" destOrd="0" presId="urn:microsoft.com/office/officeart/2005/8/layout/cycle2"/>
    <dgm:cxn modelId="{0957DD2D-6D8F-4B85-ABF6-D321BF6F092D}" type="presParOf" srcId="{246F3A68-4ED6-4165-8DD8-37091535DD3A}" destId="{CDE69F2D-899B-4377-B168-2585ECC31DD8}" srcOrd="3" destOrd="0" presId="urn:microsoft.com/office/officeart/2005/8/layout/cycle2"/>
    <dgm:cxn modelId="{DF3B8B19-1E90-45CF-A733-4E1A42BED4A8}" type="presParOf" srcId="{CDE69F2D-899B-4377-B168-2585ECC31DD8}" destId="{F77A663D-FE64-49C6-9038-988B040F62A9}" srcOrd="0" destOrd="0" presId="urn:microsoft.com/office/officeart/2005/8/layout/cycle2"/>
    <dgm:cxn modelId="{E9BFF400-A88B-4369-B19C-E5CAC45CCBDF}" type="presParOf" srcId="{246F3A68-4ED6-4165-8DD8-37091535DD3A}" destId="{E253D4E6-C6F3-42DF-8DD8-8C143AEB16C0}" srcOrd="4" destOrd="0" presId="urn:microsoft.com/office/officeart/2005/8/layout/cycle2"/>
    <dgm:cxn modelId="{85D94A5F-B7BE-4FD9-B8E5-A2B47BF85516}" type="presParOf" srcId="{246F3A68-4ED6-4165-8DD8-37091535DD3A}" destId="{908303CC-0996-4B81-8F1C-19C462F6F9A1}" srcOrd="5" destOrd="0" presId="urn:microsoft.com/office/officeart/2005/8/layout/cycle2"/>
    <dgm:cxn modelId="{12231DEE-24C6-47B7-AE05-E1F5D93FA943}" type="presParOf" srcId="{908303CC-0996-4B81-8F1C-19C462F6F9A1}" destId="{066D741F-B91C-44E5-862B-E2CB90411D2D}" srcOrd="0" destOrd="0" presId="urn:microsoft.com/office/officeart/2005/8/layout/cycle2"/>
    <dgm:cxn modelId="{69CDFDC4-1993-4797-8592-F2AA706F99BA}" type="presParOf" srcId="{246F3A68-4ED6-4165-8DD8-37091535DD3A}" destId="{F067369A-F0D9-4D41-B2E7-7115D806C182}" srcOrd="6" destOrd="0" presId="urn:microsoft.com/office/officeart/2005/8/layout/cycle2"/>
    <dgm:cxn modelId="{BF5CE2EB-4628-40E1-8988-72C784FF3C25}" type="presParOf" srcId="{246F3A68-4ED6-4165-8DD8-37091535DD3A}" destId="{593A97B3-77B1-4EEA-B0BB-FFD3DC74138F}" srcOrd="7" destOrd="0" presId="urn:microsoft.com/office/officeart/2005/8/layout/cycle2"/>
    <dgm:cxn modelId="{5F8B863A-2354-45F3-9A1D-EAF9E98DEFB9}" type="presParOf" srcId="{593A97B3-77B1-4EEA-B0BB-FFD3DC74138F}" destId="{9B5596C7-442E-4F66-A850-F39522FE4D2E}" srcOrd="0" destOrd="0" presId="urn:microsoft.com/office/officeart/2005/8/layout/cycle2"/>
    <dgm:cxn modelId="{C96E4500-43F2-4BC5-8C5E-73AC1E40AB47}" type="presParOf" srcId="{246F3A68-4ED6-4165-8DD8-37091535DD3A}" destId="{BCBDB4BF-AFFE-4BBE-93FC-363B8330D32C}" srcOrd="8" destOrd="0" presId="urn:microsoft.com/office/officeart/2005/8/layout/cycle2"/>
    <dgm:cxn modelId="{B87EC1FF-686D-443A-8415-E0F75E4BC2F6}" type="presParOf" srcId="{246F3A68-4ED6-4165-8DD8-37091535DD3A}" destId="{F2BCCC3B-037B-4869-AC8D-4826FC090D3E}" srcOrd="9" destOrd="0" presId="urn:microsoft.com/office/officeart/2005/8/layout/cycle2"/>
    <dgm:cxn modelId="{D52521B7-0F9C-4DE0-A7AE-8727CE482325}" type="presParOf" srcId="{F2BCCC3B-037B-4869-AC8D-4826FC090D3E}" destId="{8268D8A4-761B-4404-8AE5-15FC4990447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F57D25-D0CB-470B-B056-027109A25BB3}">
      <dsp:nvSpPr>
        <dsp:cNvPr id="0" name=""/>
        <dsp:cNvSpPr/>
      </dsp:nvSpPr>
      <dsp:spPr>
        <a:xfrm>
          <a:off x="2687869" y="424814"/>
          <a:ext cx="1488684" cy="89541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300" kern="1200" dirty="0" smtClean="0"/>
            <a:t>Grupp 1</a:t>
          </a:r>
          <a:endParaRPr lang="sv-SE" sz="2300" kern="1200" dirty="0"/>
        </a:p>
      </dsp:txBody>
      <dsp:txXfrm>
        <a:off x="2905882" y="555944"/>
        <a:ext cx="1052658" cy="633151"/>
      </dsp:txXfrm>
    </dsp:sp>
    <dsp:sp modelId="{40661930-4AC2-4D69-B6ED-2E6DC00A1577}">
      <dsp:nvSpPr>
        <dsp:cNvPr id="0" name=""/>
        <dsp:cNvSpPr/>
      </dsp:nvSpPr>
      <dsp:spPr>
        <a:xfrm rot="2160000">
          <a:off x="4037036" y="1262092"/>
          <a:ext cx="541601" cy="4932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800" kern="1200"/>
        </a:p>
      </dsp:txBody>
      <dsp:txXfrm>
        <a:off x="4051165" y="1317248"/>
        <a:ext cx="393637" cy="295928"/>
      </dsp:txXfrm>
    </dsp:sp>
    <dsp:sp modelId="{55C0E75C-11DB-4E99-9A1B-265F65DEE0AB}">
      <dsp:nvSpPr>
        <dsp:cNvPr id="0" name=""/>
        <dsp:cNvSpPr/>
      </dsp:nvSpPr>
      <dsp:spPr>
        <a:xfrm>
          <a:off x="4463921" y="1715191"/>
          <a:ext cx="1488684" cy="895411"/>
        </a:xfrm>
        <a:prstGeom prst="ellipse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300" kern="1200" smtClean="0"/>
            <a:t>Grupp 2</a:t>
          </a:r>
          <a:endParaRPr lang="sv-SE" sz="2300" kern="1200" dirty="0"/>
        </a:p>
      </dsp:txBody>
      <dsp:txXfrm>
        <a:off x="4681934" y="1846321"/>
        <a:ext cx="1052658" cy="633151"/>
      </dsp:txXfrm>
    </dsp:sp>
    <dsp:sp modelId="{CDE69F2D-899B-4377-B168-2585ECC31DD8}">
      <dsp:nvSpPr>
        <dsp:cNvPr id="0" name=""/>
        <dsp:cNvSpPr/>
      </dsp:nvSpPr>
      <dsp:spPr>
        <a:xfrm rot="6480000">
          <a:off x="4538064" y="2942091"/>
          <a:ext cx="673794" cy="4932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800" kern="1200"/>
        </a:p>
      </dsp:txBody>
      <dsp:txXfrm rot="10800000">
        <a:off x="4634908" y="2970372"/>
        <a:ext cx="525830" cy="295928"/>
      </dsp:txXfrm>
    </dsp:sp>
    <dsp:sp modelId="{E253D4E6-C6F3-42DF-8DD8-8C143AEB16C0}">
      <dsp:nvSpPr>
        <dsp:cNvPr id="0" name=""/>
        <dsp:cNvSpPr/>
      </dsp:nvSpPr>
      <dsp:spPr>
        <a:xfrm>
          <a:off x="3785530" y="3803066"/>
          <a:ext cx="1488684" cy="895411"/>
        </a:xfrm>
        <a:prstGeom prst="ellipse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300" kern="1200" dirty="0" smtClean="0"/>
            <a:t>Grupp 3</a:t>
          </a:r>
          <a:endParaRPr lang="sv-SE" sz="2300" kern="1200" dirty="0"/>
        </a:p>
      </dsp:txBody>
      <dsp:txXfrm>
        <a:off x="4003543" y="3934196"/>
        <a:ext cx="1052658" cy="633151"/>
      </dsp:txXfrm>
    </dsp:sp>
    <dsp:sp modelId="{908303CC-0996-4B81-8F1C-19C462F6F9A1}">
      <dsp:nvSpPr>
        <dsp:cNvPr id="0" name=""/>
        <dsp:cNvSpPr/>
      </dsp:nvSpPr>
      <dsp:spPr>
        <a:xfrm rot="10800000">
          <a:off x="3255552" y="4004165"/>
          <a:ext cx="374517" cy="4932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800" kern="1200"/>
        </a:p>
      </dsp:txBody>
      <dsp:txXfrm rot="10800000">
        <a:off x="3367907" y="4102807"/>
        <a:ext cx="262162" cy="295928"/>
      </dsp:txXfrm>
    </dsp:sp>
    <dsp:sp modelId="{F067369A-F0D9-4D41-B2E7-7115D806C182}">
      <dsp:nvSpPr>
        <dsp:cNvPr id="0" name=""/>
        <dsp:cNvSpPr/>
      </dsp:nvSpPr>
      <dsp:spPr>
        <a:xfrm>
          <a:off x="1590209" y="3803066"/>
          <a:ext cx="1488684" cy="895411"/>
        </a:xfrm>
        <a:prstGeom prst="ellipse">
          <a:avLst/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300" kern="1200" dirty="0" smtClean="0"/>
            <a:t>Grupp 4</a:t>
          </a:r>
          <a:endParaRPr lang="sv-SE" sz="2300" kern="1200" dirty="0"/>
        </a:p>
      </dsp:txBody>
      <dsp:txXfrm>
        <a:off x="1808222" y="3934196"/>
        <a:ext cx="1052658" cy="633151"/>
      </dsp:txXfrm>
    </dsp:sp>
    <dsp:sp modelId="{593A97B3-77B1-4EEA-B0BB-FFD3DC74138F}">
      <dsp:nvSpPr>
        <dsp:cNvPr id="0" name=""/>
        <dsp:cNvSpPr/>
      </dsp:nvSpPr>
      <dsp:spPr>
        <a:xfrm rot="15120000">
          <a:off x="1664351" y="2978364"/>
          <a:ext cx="673794" cy="4932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800" kern="1200"/>
        </a:p>
      </dsp:txBody>
      <dsp:txXfrm rot="10800000">
        <a:off x="1761195" y="3147367"/>
        <a:ext cx="525830" cy="295928"/>
      </dsp:txXfrm>
    </dsp:sp>
    <dsp:sp modelId="{BCBDB4BF-AFFE-4BBE-93FC-363B8330D32C}">
      <dsp:nvSpPr>
        <dsp:cNvPr id="0" name=""/>
        <dsp:cNvSpPr/>
      </dsp:nvSpPr>
      <dsp:spPr>
        <a:xfrm>
          <a:off x="911817" y="1715191"/>
          <a:ext cx="1488684" cy="895411"/>
        </a:xfrm>
        <a:prstGeom prst="ellips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300" kern="1200" dirty="0" smtClean="0"/>
            <a:t>Grupp 5</a:t>
          </a:r>
          <a:endParaRPr lang="sv-SE" sz="2300" kern="1200" dirty="0"/>
        </a:p>
      </dsp:txBody>
      <dsp:txXfrm>
        <a:off x="1129830" y="1846321"/>
        <a:ext cx="1052658" cy="633151"/>
      </dsp:txXfrm>
    </dsp:sp>
    <dsp:sp modelId="{F2BCCC3B-037B-4869-AC8D-4826FC090D3E}">
      <dsp:nvSpPr>
        <dsp:cNvPr id="0" name=""/>
        <dsp:cNvSpPr/>
      </dsp:nvSpPr>
      <dsp:spPr>
        <a:xfrm rot="19440000">
          <a:off x="2260984" y="1280112"/>
          <a:ext cx="541601" cy="4932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800" kern="1200"/>
        </a:p>
      </dsp:txBody>
      <dsp:txXfrm>
        <a:off x="2275113" y="1422240"/>
        <a:ext cx="393637" cy="2959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D2F2-27AC-4EE6-A62B-A5333C245F00}" type="datetimeFigureOut">
              <a:rPr lang="sv-SE" smtClean="0"/>
              <a:t>2017-01-11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B2FA-FFEC-40CE-A44A-A5EBCD033D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987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D2F2-27AC-4EE6-A62B-A5333C245F00}" type="datetimeFigureOut">
              <a:rPr lang="sv-SE" smtClean="0"/>
              <a:t>2017-01-11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B2FA-FFEC-40CE-A44A-A5EBCD033D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2723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D2F2-27AC-4EE6-A62B-A5333C245F00}" type="datetimeFigureOut">
              <a:rPr lang="sv-SE" smtClean="0"/>
              <a:t>2017-01-11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B2FA-FFEC-40CE-A44A-A5EBCD033D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1534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D2F2-27AC-4EE6-A62B-A5333C245F00}" type="datetimeFigureOut">
              <a:rPr lang="sv-SE" smtClean="0"/>
              <a:t>2017-01-11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B2FA-FFEC-40CE-A44A-A5EBCD033D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8673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D2F2-27AC-4EE6-A62B-A5333C245F00}" type="datetimeFigureOut">
              <a:rPr lang="sv-SE" smtClean="0"/>
              <a:t>2017-01-11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B2FA-FFEC-40CE-A44A-A5EBCD033D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483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D2F2-27AC-4EE6-A62B-A5333C245F00}" type="datetimeFigureOut">
              <a:rPr lang="sv-SE" smtClean="0"/>
              <a:t>2017-01-11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B2FA-FFEC-40CE-A44A-A5EBCD033D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4803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D2F2-27AC-4EE6-A62B-A5333C245F00}" type="datetimeFigureOut">
              <a:rPr lang="sv-SE" smtClean="0"/>
              <a:t>2017-01-11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B2FA-FFEC-40CE-A44A-A5EBCD033D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593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D2F2-27AC-4EE6-A62B-A5333C245F00}" type="datetimeFigureOut">
              <a:rPr lang="sv-SE" smtClean="0"/>
              <a:t>2017-01-11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B2FA-FFEC-40CE-A44A-A5EBCD033D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078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D2F2-27AC-4EE6-A62B-A5333C245F00}" type="datetimeFigureOut">
              <a:rPr lang="sv-SE" smtClean="0"/>
              <a:t>2017-01-11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B2FA-FFEC-40CE-A44A-A5EBCD033D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9447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D2F2-27AC-4EE6-A62B-A5333C245F00}" type="datetimeFigureOut">
              <a:rPr lang="sv-SE" smtClean="0"/>
              <a:t>2017-01-11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B2FA-FFEC-40CE-A44A-A5EBCD033D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099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D2F2-27AC-4EE6-A62B-A5333C245F00}" type="datetimeFigureOut">
              <a:rPr lang="sv-SE" smtClean="0"/>
              <a:t>2017-01-11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B2FA-FFEC-40CE-A44A-A5EBCD033D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9670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9D2F2-27AC-4EE6-A62B-A5333C245F00}" type="datetimeFigureOut">
              <a:rPr lang="sv-SE" smtClean="0"/>
              <a:t>2017-01-11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EB2FA-FFEC-40CE-A44A-A5EBCD033D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924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04856" cy="3816424"/>
          </a:xfrm>
        </p:spPr>
        <p:txBody>
          <a:bodyPr>
            <a:normAutofit/>
          </a:bodyPr>
          <a:lstStyle/>
          <a:p>
            <a:r>
              <a:rPr lang="sv-SE" sz="28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Tillgång till undervisning, lärande och gemenskap för alla – förbereda eleverna för det samhälle de kommer att möta</a:t>
            </a:r>
            <a:br>
              <a:rPr lang="sv-SE" sz="2800" dirty="0" smtClean="0">
                <a:solidFill>
                  <a:srgbClr val="009FDA"/>
                </a:solidFill>
                <a:latin typeface="Dyslexie" panose="02000000000000000000" pitchFamily="2" charset="0"/>
              </a:rPr>
            </a:br>
            <a:r>
              <a:rPr lang="sv-SE" sz="2800" dirty="0" smtClean="0">
                <a:solidFill>
                  <a:srgbClr val="009FDA"/>
                </a:solidFill>
                <a:latin typeface="Dyslexie" panose="02000000000000000000" pitchFamily="2" charset="0"/>
              </a:rPr>
              <a:t/>
            </a:r>
            <a:br>
              <a:rPr lang="sv-SE" sz="2800" dirty="0" smtClean="0">
                <a:solidFill>
                  <a:srgbClr val="009FDA"/>
                </a:solidFill>
                <a:latin typeface="Dyslexie" panose="02000000000000000000" pitchFamily="2" charset="0"/>
              </a:rPr>
            </a:br>
            <a:r>
              <a:rPr lang="sv-SE" sz="28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”</a:t>
            </a:r>
            <a:r>
              <a:rPr lang="sv-SE" sz="2800" dirty="0" err="1" smtClean="0">
                <a:solidFill>
                  <a:srgbClr val="009FDA"/>
                </a:solidFill>
                <a:latin typeface="Dyslexie" panose="02000000000000000000" pitchFamily="2" charset="0"/>
              </a:rPr>
              <a:t>There</a:t>
            </a:r>
            <a:r>
              <a:rPr lang="sv-SE" sz="28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 </a:t>
            </a:r>
            <a:r>
              <a:rPr lang="sv-SE" sz="2800" dirty="0" err="1" smtClean="0">
                <a:solidFill>
                  <a:srgbClr val="009FDA"/>
                </a:solidFill>
                <a:latin typeface="Dyslexie" panose="02000000000000000000" pitchFamily="2" charset="0"/>
              </a:rPr>
              <a:t>are</a:t>
            </a:r>
            <a:r>
              <a:rPr lang="sv-SE" sz="28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 no blind city” </a:t>
            </a:r>
            <a:endParaRPr lang="sv-SE" sz="28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619672" y="1340768"/>
            <a:ext cx="6037248" cy="864096"/>
          </a:xfrm>
        </p:spPr>
        <p:txBody>
          <a:bodyPr>
            <a:normAutofit fontScale="92500"/>
          </a:bodyPr>
          <a:lstStyle/>
          <a:p>
            <a:r>
              <a:rPr lang="sv-SE" sz="40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Inkludering i skolan</a:t>
            </a:r>
            <a:endParaRPr lang="sv-SE" sz="40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sp>
        <p:nvSpPr>
          <p:cNvPr id="4" name="Underrubrik 2"/>
          <p:cNvSpPr txBox="1">
            <a:spLocks/>
          </p:cNvSpPr>
          <p:nvPr/>
        </p:nvSpPr>
        <p:spPr>
          <a:xfrm>
            <a:off x="971600" y="798256"/>
            <a:ext cx="7272808" cy="97455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Inkluderande förhållningssätt</a:t>
            </a:r>
            <a:endParaRPr lang="sv-SE" sz="40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8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  <p:bldP spid="4" grpId="0"/>
      <p:bldP spid="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99592" y="2276872"/>
            <a:ext cx="7340352" cy="1440160"/>
          </a:xfrm>
        </p:spPr>
        <p:txBody>
          <a:bodyPr>
            <a:normAutofit fontScale="90000"/>
          </a:bodyPr>
          <a:lstStyle/>
          <a:p>
            <a:r>
              <a:rPr lang="sv-SE" dirty="0" smtClean="0">
                <a:solidFill>
                  <a:srgbClr val="009FDA"/>
                </a:solidFill>
                <a:latin typeface="Dyslexie" panose="02000000000000000000" pitchFamily="2" charset="0"/>
              </a:rPr>
              <a:t>Hur ofta tänker du på dina elevers lärande?</a:t>
            </a:r>
            <a:endParaRPr lang="sv-SE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sp>
        <p:nvSpPr>
          <p:cNvPr id="4" name="Underrubrik 2"/>
          <p:cNvSpPr txBox="1">
            <a:spLocks/>
          </p:cNvSpPr>
          <p:nvPr/>
        </p:nvSpPr>
        <p:spPr>
          <a:xfrm>
            <a:off x="1403648" y="798257"/>
            <a:ext cx="6253272" cy="864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Vad är lärande för dig?</a:t>
            </a:r>
            <a:endParaRPr lang="sv-SE" sz="40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042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rubrik 2"/>
          <p:cNvSpPr txBox="1">
            <a:spLocks/>
          </p:cNvSpPr>
          <p:nvPr/>
        </p:nvSpPr>
        <p:spPr>
          <a:xfrm>
            <a:off x="1187624" y="798257"/>
            <a:ext cx="6768752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8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Vad vi upplevde i Boston / Harvard</a:t>
            </a:r>
            <a:endParaRPr lang="sv-SE" sz="28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8" t="20527" r="36429" b="17890"/>
          <a:stretch/>
        </p:blipFill>
        <p:spPr>
          <a:xfrm rot="5400000">
            <a:off x="2940701" y="1421445"/>
            <a:ext cx="3672408" cy="3290129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916274"/>
            <a:ext cx="5706380" cy="427978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168" y="1412776"/>
            <a:ext cx="6228184" cy="4671138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136" y="980728"/>
            <a:ext cx="6732240" cy="5049180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268760"/>
            <a:ext cx="3856775" cy="5142367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144" y="980728"/>
            <a:ext cx="6588224" cy="4941168"/>
          </a:xfrm>
          <a:prstGeom prst="rect">
            <a:avLst/>
          </a:prstGeom>
        </p:spPr>
      </p:pic>
      <p:pic>
        <p:nvPicPr>
          <p:cNvPr id="15" name="Bildobjekt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548680"/>
            <a:ext cx="4415160" cy="5858578"/>
          </a:xfrm>
          <a:prstGeom prst="rect">
            <a:avLst/>
          </a:prstGeom>
        </p:spPr>
      </p:pic>
      <p:pic>
        <p:nvPicPr>
          <p:cNvPr id="16" name="Bildobjekt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052736"/>
            <a:ext cx="6516216" cy="488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44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Problemlösande organisation</a:t>
            </a:r>
            <a:endParaRPr lang="sv-SE" sz="36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40768"/>
            <a:ext cx="6081365" cy="531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58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UDL - Universal </a:t>
            </a:r>
            <a:r>
              <a:rPr lang="sv-SE" sz="2800" dirty="0">
                <a:solidFill>
                  <a:srgbClr val="009FDA"/>
                </a:solidFill>
                <a:latin typeface="Dyslexie" panose="02000000000000000000" pitchFamily="2" charset="0"/>
              </a:rPr>
              <a:t>D</a:t>
            </a:r>
            <a:r>
              <a:rPr lang="sv-SE" sz="28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esign for </a:t>
            </a:r>
            <a:r>
              <a:rPr lang="sv-SE" sz="2800" dirty="0">
                <a:solidFill>
                  <a:srgbClr val="009FDA"/>
                </a:solidFill>
                <a:latin typeface="Dyslexie" panose="02000000000000000000" pitchFamily="2" charset="0"/>
              </a:rPr>
              <a:t>L</a:t>
            </a:r>
            <a:r>
              <a:rPr lang="sv-SE" sz="28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earning</a:t>
            </a:r>
            <a:endParaRPr lang="sv-SE" sz="28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2924790" cy="4824536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491" y="1545498"/>
            <a:ext cx="2855661" cy="4763822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532" y="1545498"/>
            <a:ext cx="3132964" cy="476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33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36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Universal </a:t>
            </a:r>
            <a:r>
              <a:rPr lang="sv-SE" sz="3600" dirty="0">
                <a:solidFill>
                  <a:srgbClr val="009FDA"/>
                </a:solidFill>
                <a:latin typeface="Dyslexie" panose="02000000000000000000" pitchFamily="2" charset="0"/>
              </a:rPr>
              <a:t>D</a:t>
            </a:r>
            <a:r>
              <a:rPr lang="sv-SE" sz="36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esign for </a:t>
            </a:r>
            <a:r>
              <a:rPr lang="sv-SE" sz="3600" dirty="0">
                <a:solidFill>
                  <a:srgbClr val="009FDA"/>
                </a:solidFill>
                <a:latin typeface="Dyslexie" panose="02000000000000000000" pitchFamily="2" charset="0"/>
              </a:rPr>
              <a:t>L</a:t>
            </a:r>
            <a:r>
              <a:rPr lang="sv-SE" sz="36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earning</a:t>
            </a:r>
            <a:endParaRPr lang="sv-SE" sz="36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2924790" cy="4824536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491" y="1545498"/>
            <a:ext cx="2855661" cy="4763822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532" y="1545498"/>
            <a:ext cx="3132964" cy="476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9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>
                <a:solidFill>
                  <a:srgbClr val="009FDA"/>
                </a:solidFill>
                <a:latin typeface="Risbyle" pitchFamily="50" charset="0"/>
              </a:rPr>
              <a:t>Variation - stationsundervisning</a:t>
            </a:r>
            <a:endParaRPr lang="sv-SE" dirty="0">
              <a:solidFill>
                <a:srgbClr val="009FDA"/>
              </a:solidFill>
              <a:latin typeface="Risbyle" pitchFamily="50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35463084"/>
              </p:ext>
            </p:extLst>
          </p:nvPr>
        </p:nvGraphicFramePr>
        <p:xfrm>
          <a:off x="1043608" y="1412776"/>
          <a:ext cx="6864424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Bildobjekt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8532440" cy="639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2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009FDA"/>
                </a:solidFill>
                <a:latin typeface="Dyslexie" panose="02000000000000000000" pitchFamily="2" charset="0"/>
              </a:rPr>
              <a:t>Samarbete</a:t>
            </a:r>
            <a:endParaRPr lang="sv-SE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8136904" cy="5546656"/>
          </a:xfrm>
        </p:spPr>
      </p:pic>
    </p:spTree>
    <p:extLst>
      <p:ext uri="{BB962C8B-B14F-4D97-AF65-F5344CB8AC3E}">
        <p14:creationId xmlns:p14="http://schemas.microsoft.com/office/powerpoint/2010/main" val="120641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Elever lär av varandra</a:t>
            </a:r>
            <a:endParaRPr lang="sv-SE" sz="36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" b="16273"/>
          <a:stretch/>
        </p:blipFill>
        <p:spPr>
          <a:xfrm>
            <a:off x="1034041" y="1517995"/>
            <a:ext cx="6994342" cy="4431285"/>
          </a:xfrm>
        </p:spPr>
      </p:pic>
    </p:spTree>
    <p:extLst>
      <p:ext uri="{BB962C8B-B14F-4D97-AF65-F5344CB8AC3E}">
        <p14:creationId xmlns:p14="http://schemas.microsoft.com/office/powerpoint/2010/main" val="328853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Engagera familjen</a:t>
            </a:r>
            <a:endParaRPr lang="sv-SE" sz="32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64" y="1600200"/>
            <a:ext cx="7543271" cy="4525963"/>
          </a:xfrm>
        </p:spPr>
      </p:pic>
    </p:spTree>
    <p:extLst>
      <p:ext uri="{BB962C8B-B14F-4D97-AF65-F5344CB8AC3E}">
        <p14:creationId xmlns:p14="http://schemas.microsoft.com/office/powerpoint/2010/main" val="328853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Arbeta med </a:t>
            </a:r>
            <a:r>
              <a:rPr lang="sv-SE" sz="3600" dirty="0" err="1" smtClean="0">
                <a:solidFill>
                  <a:srgbClr val="009FDA"/>
                </a:solidFill>
                <a:latin typeface="Dyslexie" panose="02000000000000000000" pitchFamily="2" charset="0"/>
              </a:rPr>
              <a:t>lärstrategier</a:t>
            </a:r>
            <a:endParaRPr lang="sv-SE" sz="36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7504" y="1600201"/>
            <a:ext cx="3528392" cy="604664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15000"/>
              </a:lnSpc>
              <a:spcAft>
                <a:spcPts val="1000"/>
              </a:spcAft>
              <a:buNone/>
              <a:tabLst>
                <a:tab pos="914400" algn="l"/>
              </a:tabLst>
            </a:pPr>
            <a:r>
              <a:rPr lang="sv-SE" sz="3200" dirty="0" smtClean="0">
                <a:solidFill>
                  <a:srgbClr val="000000"/>
                </a:solidFill>
                <a:effectLst/>
                <a:latin typeface="Tahoma"/>
                <a:ea typeface="Times New Roman"/>
                <a:cs typeface="Times New Roman"/>
              </a:rPr>
              <a:t>Visualisering</a:t>
            </a:r>
            <a:endParaRPr lang="sv-SE" sz="3200" dirty="0">
              <a:ea typeface="Calibri"/>
              <a:cs typeface="Times New Roman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56792"/>
            <a:ext cx="3653763" cy="4153111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630" y="1628800"/>
            <a:ext cx="4518149" cy="288032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94" y="1700808"/>
            <a:ext cx="4825922" cy="4077072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54" y="1919287"/>
            <a:ext cx="5143500" cy="3019425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360" y="1395698"/>
            <a:ext cx="4526355" cy="4687292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124" y="1395698"/>
            <a:ext cx="4869160" cy="4869160"/>
          </a:xfrm>
          <a:prstGeom prst="rect">
            <a:avLst/>
          </a:prstGeom>
        </p:spPr>
      </p:pic>
      <p:sp>
        <p:nvSpPr>
          <p:cNvPr id="10" name="Rektangel 9"/>
          <p:cNvSpPr/>
          <p:nvPr/>
        </p:nvSpPr>
        <p:spPr>
          <a:xfrm>
            <a:off x="375678" y="1772816"/>
            <a:ext cx="259228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tabLst>
                <a:tab pos="914400" algn="l"/>
              </a:tabLst>
            </a:pPr>
            <a:r>
              <a:rPr lang="sv-SE" sz="3200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</a:rPr>
              <a:t>Planering</a:t>
            </a:r>
            <a:endParaRPr lang="sv-SE" sz="3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175045" y="1930896"/>
            <a:ext cx="3501079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tabLst>
                <a:tab pos="914400" algn="l"/>
              </a:tabLst>
            </a:pPr>
            <a:r>
              <a:rPr lang="sv-SE" sz="3200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</a:rPr>
              <a:t>Minnesträning</a:t>
            </a:r>
            <a:endParaRPr lang="sv-SE" sz="3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175045" y="2102137"/>
            <a:ext cx="4572000" cy="65864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tabLst>
                <a:tab pos="914400" algn="l"/>
              </a:tabLst>
            </a:pPr>
            <a:r>
              <a:rPr lang="sv-SE" sz="3200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</a:rPr>
              <a:t>Analysera</a:t>
            </a:r>
            <a:endParaRPr lang="sv-SE" sz="3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119254" y="2348880"/>
            <a:ext cx="4572000" cy="65864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tabLst>
                <a:tab pos="914400" algn="l"/>
              </a:tabLst>
            </a:pPr>
            <a:r>
              <a:rPr lang="sv-SE" sz="3200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</a:rPr>
              <a:t>Förutsäga</a:t>
            </a:r>
            <a:endParaRPr lang="sv-SE" sz="3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416093" y="2431458"/>
            <a:ext cx="2574744" cy="14516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tabLst>
                <a:tab pos="914400" algn="l"/>
              </a:tabLst>
            </a:pPr>
            <a:r>
              <a:rPr lang="sv-SE" sz="3200" dirty="0">
                <a:solidFill>
                  <a:srgbClr val="000000"/>
                </a:solidFill>
                <a:latin typeface="Tahoma"/>
                <a:ea typeface="Times New Roman"/>
                <a:cs typeface="Times New Roman"/>
              </a:rPr>
              <a:t>Tänka om </a:t>
            </a:r>
            <a:endParaRPr lang="sv-SE" sz="3200" dirty="0" smtClean="0">
              <a:solidFill>
                <a:srgbClr val="000000"/>
              </a:solidFill>
              <a:latin typeface="Tahoma"/>
              <a:ea typeface="Times New Roman"/>
              <a:cs typeface="Times New Roman"/>
            </a:endParaRPr>
          </a:p>
          <a:p>
            <a:pPr lvl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tabLst>
                <a:tab pos="914400" algn="l"/>
              </a:tabLst>
            </a:pPr>
            <a:r>
              <a:rPr lang="sv-SE" sz="3200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</a:rPr>
              <a:t>tänkandet</a:t>
            </a:r>
            <a:endParaRPr lang="sv-SE" sz="3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853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Träna på minnesstrategier</a:t>
            </a:r>
            <a:endParaRPr lang="sv-SE" sz="32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86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Träna på minnesstrategier</a:t>
            </a:r>
            <a:endParaRPr lang="sv-SE" sz="32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2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Nyckelbegrepp för primärminnet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76872"/>
            <a:ext cx="3810000" cy="381000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563537"/>
            <a:ext cx="3786336" cy="350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3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>
                <a:solidFill>
                  <a:srgbClr val="009FDA"/>
                </a:solidFill>
                <a:latin typeface="Risbyle" pitchFamily="50" charset="0"/>
              </a:rPr>
              <a:t>Träna på minnesstrategier</a:t>
            </a:r>
            <a:endParaRPr lang="sv-SE" dirty="0">
              <a:solidFill>
                <a:srgbClr val="009FDA"/>
              </a:solidFill>
              <a:latin typeface="Risbyle" pitchFamily="50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2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Minnesramsor</a:t>
            </a:r>
          </a:p>
          <a:p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2020168" y="2411596"/>
            <a:ext cx="6440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0" i="0" dirty="0" smtClean="0">
                <a:solidFill>
                  <a:srgbClr val="3E3E3E"/>
                </a:solidFill>
                <a:effectLst/>
                <a:latin typeface="arial"/>
              </a:rPr>
              <a:t>”Bilen körs av James Bond. James Bond är agent”</a:t>
            </a:r>
            <a:endParaRPr lang="sv-SE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996952"/>
            <a:ext cx="6224240" cy="349141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52" y="216024"/>
            <a:ext cx="8604448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9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Träna på minnesstrategier</a:t>
            </a:r>
            <a:endParaRPr lang="sv-SE" sz="32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2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Vad är kärnan / det viktigaste i en uppgift?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48880"/>
            <a:ext cx="7224911" cy="396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9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Träna på minnesstrategier</a:t>
            </a:r>
            <a:endParaRPr lang="sv-SE" sz="32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2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Repetition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348880"/>
            <a:ext cx="7704856" cy="414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9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Träna på minnesstrategier</a:t>
            </a:r>
            <a:endParaRPr lang="sv-SE" sz="32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2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Minnesbilder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541122"/>
            <a:ext cx="4677137" cy="484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9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Träna på minnesstrategier</a:t>
            </a:r>
            <a:endParaRPr lang="sv-SE" sz="32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1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Chunking - sammanfogning</a:t>
            </a:r>
            <a:endParaRPr lang="sv-SE" dirty="0"/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539552" y="2348880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sv-SE" sz="4000" b="1" dirty="0" smtClean="0">
                <a:solidFill>
                  <a:srgbClr val="0070C0"/>
                </a:solidFill>
              </a:rPr>
              <a:t>U</a:t>
            </a:r>
            <a:r>
              <a:rPr lang="sv-SE" sz="4000" b="1" dirty="0" smtClean="0"/>
              <a:t>  </a:t>
            </a:r>
            <a:r>
              <a:rPr lang="sv-SE" sz="4000" b="1" dirty="0" smtClean="0">
                <a:solidFill>
                  <a:srgbClr val="FF0000"/>
                </a:solidFill>
              </a:rPr>
              <a:t>S</a:t>
            </a:r>
            <a:r>
              <a:rPr lang="sv-SE" sz="4000" b="1" dirty="0" smtClean="0"/>
              <a:t>  </a:t>
            </a:r>
            <a:r>
              <a:rPr lang="sv-SE" sz="4000" b="1" dirty="0" smtClean="0">
                <a:solidFill>
                  <a:srgbClr val="00B050"/>
                </a:solidFill>
              </a:rPr>
              <a:t>A</a:t>
            </a:r>
            <a:r>
              <a:rPr lang="sv-SE" sz="4000" b="1" dirty="0" smtClean="0"/>
              <a:t>  </a:t>
            </a:r>
            <a:r>
              <a:rPr lang="sv-SE" sz="4000" b="1" dirty="0" smtClean="0">
                <a:solidFill>
                  <a:srgbClr val="7030A0"/>
                </a:solidFill>
              </a:rPr>
              <a:t>M</a:t>
            </a:r>
            <a:r>
              <a:rPr lang="sv-SE" sz="4000" b="1" dirty="0" smtClean="0"/>
              <a:t>  </a:t>
            </a:r>
            <a:r>
              <a:rPr lang="sv-SE" sz="4000" b="1" dirty="0" smtClean="0">
                <a:solidFill>
                  <a:srgbClr val="FF0000"/>
                </a:solidFill>
              </a:rPr>
              <a:t>S</a:t>
            </a:r>
            <a:r>
              <a:rPr lang="sv-SE" sz="4000" b="1" dirty="0" smtClean="0"/>
              <a:t>  </a:t>
            </a:r>
            <a:r>
              <a:rPr lang="sv-SE" sz="4000" b="1" dirty="0" smtClean="0">
                <a:solidFill>
                  <a:srgbClr val="0070C0"/>
                </a:solidFill>
              </a:rPr>
              <a:t>N</a:t>
            </a:r>
            <a:r>
              <a:rPr lang="sv-SE" sz="4000" b="1" dirty="0" smtClean="0"/>
              <a:t>  </a:t>
            </a:r>
            <a:r>
              <a:rPr lang="sv-SE" sz="4000" b="1" dirty="0" smtClean="0">
                <a:solidFill>
                  <a:srgbClr val="00B050"/>
                </a:solidFill>
              </a:rPr>
              <a:t>G</a:t>
            </a:r>
            <a:r>
              <a:rPr lang="sv-SE" sz="4000" b="1" dirty="0" smtClean="0"/>
              <a:t>  </a:t>
            </a:r>
            <a:r>
              <a:rPr lang="sv-SE" sz="4000" b="1" dirty="0" smtClean="0">
                <a:solidFill>
                  <a:srgbClr val="0070C0"/>
                </a:solidFill>
              </a:rPr>
              <a:t>C</a:t>
            </a:r>
            <a:r>
              <a:rPr lang="sv-SE" sz="4000" b="1" dirty="0" smtClean="0"/>
              <a:t>  </a:t>
            </a:r>
            <a:r>
              <a:rPr lang="sv-SE" sz="4000" b="1" dirty="0" smtClean="0">
                <a:solidFill>
                  <a:srgbClr val="7030A0"/>
                </a:solidFill>
              </a:rPr>
              <a:t>S</a:t>
            </a:r>
            <a:r>
              <a:rPr lang="sv-SE" sz="4000" b="1" dirty="0" smtClean="0"/>
              <a:t>  </a:t>
            </a:r>
            <a:r>
              <a:rPr lang="sv-SE" sz="4000" b="1" dirty="0" smtClean="0">
                <a:solidFill>
                  <a:srgbClr val="0070C0"/>
                </a:solidFill>
              </a:rPr>
              <a:t>E</a:t>
            </a:r>
            <a:r>
              <a:rPr lang="sv-SE" sz="4000" b="1" dirty="0" smtClean="0"/>
              <a:t>  </a:t>
            </a:r>
            <a:r>
              <a:rPr lang="sv-SE" sz="4000" b="1" dirty="0" smtClean="0">
                <a:solidFill>
                  <a:srgbClr val="FF0000"/>
                </a:solidFill>
              </a:rPr>
              <a:t>N</a:t>
            </a:r>
            <a:r>
              <a:rPr lang="sv-SE" sz="4000" b="1" dirty="0" smtClean="0"/>
              <a:t>  </a:t>
            </a:r>
            <a:r>
              <a:rPr lang="sv-SE" sz="4000" b="1" dirty="0" smtClean="0">
                <a:solidFill>
                  <a:srgbClr val="00B050"/>
                </a:solidFill>
              </a:rPr>
              <a:t>B</a:t>
            </a:r>
            <a:r>
              <a:rPr lang="sv-SE" sz="4000" b="1" dirty="0" smtClean="0"/>
              <a:t>  </a:t>
            </a:r>
            <a:r>
              <a:rPr lang="sv-SE" sz="4000" b="1" dirty="0" smtClean="0">
                <a:solidFill>
                  <a:srgbClr val="FF0000"/>
                </a:solidFill>
              </a:rPr>
              <a:t>C</a:t>
            </a:r>
          </a:p>
          <a:p>
            <a:pPr marL="0" indent="0" algn="ctr">
              <a:buFont typeface="Arial" pitchFamily="34" charset="0"/>
              <a:buNone/>
            </a:pPr>
            <a:endParaRPr lang="sv-SE" sz="4000" dirty="0" smtClean="0"/>
          </a:p>
        </p:txBody>
      </p:sp>
      <p:sp>
        <p:nvSpPr>
          <p:cNvPr id="6" name="Rektangel 5"/>
          <p:cNvSpPr/>
          <p:nvPr/>
        </p:nvSpPr>
        <p:spPr>
          <a:xfrm>
            <a:off x="2299670" y="3356992"/>
            <a:ext cx="47093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sv-SE" sz="4000" dirty="0">
                <a:solidFill>
                  <a:prstClr val="black"/>
                </a:solidFill>
              </a:rPr>
              <a:t>USA </a:t>
            </a:r>
            <a:r>
              <a:rPr lang="sv-SE" sz="4000" dirty="0" smtClean="0">
                <a:solidFill>
                  <a:prstClr val="black"/>
                </a:solidFill>
              </a:rPr>
              <a:t> MSN  GCSE  NBC</a:t>
            </a:r>
            <a:endParaRPr lang="sv-SE" sz="4000" dirty="0">
              <a:solidFill>
                <a:prstClr val="black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2917340" y="5445224"/>
            <a:ext cx="34740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sv-SE" sz="4000" dirty="0" smtClean="0">
                <a:solidFill>
                  <a:prstClr val="black"/>
                </a:solidFill>
              </a:rPr>
              <a:t>076  707  43  11</a:t>
            </a:r>
            <a:endParaRPr lang="sv-SE" sz="4000" dirty="0">
              <a:solidFill>
                <a:prstClr val="black"/>
              </a:solidFill>
            </a:endParaRPr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539553" y="4293096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sv-SE" sz="4000" b="1" dirty="0" smtClean="0">
                <a:solidFill>
                  <a:srgbClr val="0070C0"/>
                </a:solidFill>
              </a:rPr>
              <a:t>0</a:t>
            </a:r>
            <a:r>
              <a:rPr lang="sv-SE" sz="4000" b="1" dirty="0" smtClean="0"/>
              <a:t>  </a:t>
            </a:r>
            <a:r>
              <a:rPr lang="sv-SE" sz="4000" b="1" dirty="0">
                <a:solidFill>
                  <a:srgbClr val="FF0000"/>
                </a:solidFill>
              </a:rPr>
              <a:t>7</a:t>
            </a:r>
            <a:r>
              <a:rPr lang="sv-SE" sz="4000" b="1" dirty="0" smtClean="0"/>
              <a:t>  </a:t>
            </a:r>
            <a:r>
              <a:rPr lang="sv-SE" sz="4000" b="1" dirty="0">
                <a:solidFill>
                  <a:srgbClr val="00B050"/>
                </a:solidFill>
              </a:rPr>
              <a:t>6</a:t>
            </a:r>
            <a:r>
              <a:rPr lang="sv-SE" sz="4000" b="1" dirty="0" smtClean="0"/>
              <a:t>  </a:t>
            </a:r>
            <a:r>
              <a:rPr lang="sv-SE" sz="4000" b="1" dirty="0">
                <a:solidFill>
                  <a:srgbClr val="7030A0"/>
                </a:solidFill>
              </a:rPr>
              <a:t>7</a:t>
            </a:r>
            <a:r>
              <a:rPr lang="sv-SE" sz="4000" b="1" dirty="0" smtClean="0"/>
              <a:t>  </a:t>
            </a:r>
            <a:r>
              <a:rPr lang="sv-SE" sz="4000" b="1" dirty="0">
                <a:solidFill>
                  <a:srgbClr val="FF0000"/>
                </a:solidFill>
              </a:rPr>
              <a:t>0</a:t>
            </a:r>
            <a:r>
              <a:rPr lang="sv-SE" sz="4000" b="1" dirty="0" smtClean="0"/>
              <a:t>  </a:t>
            </a:r>
            <a:r>
              <a:rPr lang="sv-SE" sz="4000" b="1" dirty="0">
                <a:solidFill>
                  <a:srgbClr val="0070C0"/>
                </a:solidFill>
              </a:rPr>
              <a:t>7</a:t>
            </a:r>
            <a:r>
              <a:rPr lang="sv-SE" sz="4000" b="1" dirty="0" smtClean="0"/>
              <a:t>  </a:t>
            </a:r>
            <a:r>
              <a:rPr lang="sv-SE" sz="4000" b="1" dirty="0">
                <a:solidFill>
                  <a:srgbClr val="00B050"/>
                </a:solidFill>
              </a:rPr>
              <a:t>4</a:t>
            </a:r>
            <a:r>
              <a:rPr lang="sv-SE" sz="4000" b="1" dirty="0" smtClean="0"/>
              <a:t>  </a:t>
            </a:r>
            <a:r>
              <a:rPr lang="sv-SE" sz="4000" b="1" dirty="0">
                <a:solidFill>
                  <a:srgbClr val="0070C0"/>
                </a:solidFill>
              </a:rPr>
              <a:t>3</a:t>
            </a:r>
            <a:r>
              <a:rPr lang="sv-SE" sz="4000" b="1" dirty="0" smtClean="0"/>
              <a:t>  </a:t>
            </a:r>
            <a:r>
              <a:rPr lang="sv-SE" sz="4000" b="1" dirty="0">
                <a:solidFill>
                  <a:srgbClr val="7030A0"/>
                </a:solidFill>
              </a:rPr>
              <a:t>1</a:t>
            </a:r>
            <a:r>
              <a:rPr lang="sv-SE" sz="4000" b="1" dirty="0" smtClean="0"/>
              <a:t>  </a:t>
            </a:r>
            <a:r>
              <a:rPr lang="sv-SE" sz="4000" b="1" dirty="0">
                <a:solidFill>
                  <a:srgbClr val="0070C0"/>
                </a:solidFill>
              </a:rPr>
              <a:t>1</a:t>
            </a:r>
            <a:r>
              <a:rPr lang="sv-SE" sz="4000" b="1" dirty="0" smtClean="0"/>
              <a:t> </a:t>
            </a:r>
            <a:endParaRPr lang="sv-SE" sz="4000" b="1" dirty="0" smtClean="0">
              <a:solidFill>
                <a:srgbClr val="FF0000"/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sv-SE" sz="4000" dirty="0" smtClean="0"/>
          </a:p>
        </p:txBody>
      </p:sp>
    </p:spTree>
    <p:extLst>
      <p:ext uri="{BB962C8B-B14F-4D97-AF65-F5344CB8AC3E}">
        <p14:creationId xmlns:p14="http://schemas.microsoft.com/office/powerpoint/2010/main" val="402069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Ändra perspektiv, öva och repetera</a:t>
            </a:r>
            <a:endParaRPr lang="sv-SE" sz="28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87" y="1635993"/>
            <a:ext cx="4962525" cy="3305175"/>
          </a:xfr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11" y="1780009"/>
            <a:ext cx="4962525" cy="330517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35" y="1996033"/>
            <a:ext cx="4962525" cy="3305175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12056"/>
            <a:ext cx="4962525" cy="330517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435251"/>
            <a:ext cx="5040560" cy="3298005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636912"/>
            <a:ext cx="5040560" cy="3298005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867299"/>
            <a:ext cx="5040560" cy="3298005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083323"/>
            <a:ext cx="5040560" cy="329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3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Formativa arbetssätt</a:t>
            </a:r>
            <a:endParaRPr lang="sv-SE" sz="32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sv-SE" dirty="0" smtClean="0">
                <a:solidFill>
                  <a:srgbClr val="000000"/>
                </a:solidFill>
                <a:effectLst/>
                <a:latin typeface="Tahoma"/>
                <a:ea typeface="Times New Roman"/>
                <a:cs typeface="Times New Roman"/>
              </a:rPr>
              <a:t>Formativa arbetssätt - bedömning / feedback </a:t>
            </a:r>
            <a:endParaRPr lang="sv-SE" sz="2400" dirty="0"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  <a:spcAft>
                <a:spcPts val="1000"/>
              </a:spcAft>
              <a:tabLst>
                <a:tab pos="914400" algn="l"/>
              </a:tabLst>
            </a:pPr>
            <a:r>
              <a:rPr lang="sv-SE" dirty="0" smtClean="0">
                <a:solidFill>
                  <a:srgbClr val="000000"/>
                </a:solidFill>
                <a:effectLst/>
                <a:latin typeface="Tahoma"/>
                <a:ea typeface="Times New Roman"/>
                <a:cs typeface="Times New Roman"/>
              </a:rPr>
              <a:t>Feedback måste vara direkt i tid</a:t>
            </a:r>
            <a:endParaRPr lang="sv-SE" sz="2000" dirty="0"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  <a:spcAft>
                <a:spcPts val="1000"/>
              </a:spcAft>
              <a:tabLst>
                <a:tab pos="914400" algn="l"/>
              </a:tabLst>
            </a:pPr>
            <a:r>
              <a:rPr lang="sv-SE" dirty="0" smtClean="0">
                <a:solidFill>
                  <a:srgbClr val="000000"/>
                </a:solidFill>
                <a:effectLst/>
                <a:latin typeface="Tahoma"/>
                <a:ea typeface="Times New Roman"/>
                <a:cs typeface="Times New Roman"/>
              </a:rPr>
              <a:t>Feedback måste vara exakt och konkret</a:t>
            </a:r>
            <a:endParaRPr lang="sv-SE" sz="2000" dirty="0"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  <a:spcAft>
                <a:spcPts val="1000"/>
              </a:spcAft>
              <a:tabLst>
                <a:tab pos="914400" algn="l"/>
              </a:tabLst>
            </a:pPr>
            <a:r>
              <a:rPr lang="sv-SE" dirty="0" smtClean="0">
                <a:solidFill>
                  <a:srgbClr val="000000"/>
                </a:solidFill>
                <a:effectLst/>
                <a:latin typeface="Tahoma"/>
                <a:ea typeface="Times New Roman"/>
                <a:cs typeface="Times New Roman"/>
              </a:rPr>
              <a:t>Feedback måste vara lärandefokuserad </a:t>
            </a:r>
            <a:endParaRPr lang="sv-SE" sz="2000" dirty="0">
              <a:ea typeface="Calibri"/>
              <a:cs typeface="Times New Roman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8853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29600" cy="2016224"/>
          </a:xfrm>
        </p:spPr>
        <p:txBody>
          <a:bodyPr>
            <a:normAutofit/>
          </a:bodyPr>
          <a:lstStyle/>
          <a:p>
            <a:r>
              <a:rPr lang="sv-SE" sz="32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Vad blir nästa </a:t>
            </a:r>
            <a:r>
              <a:rPr lang="sv-SE" sz="32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steg för oss på Hedda </a:t>
            </a:r>
            <a:r>
              <a:rPr lang="sv-SE" sz="3200" dirty="0" err="1" smtClean="0">
                <a:solidFill>
                  <a:srgbClr val="009FDA"/>
                </a:solidFill>
                <a:latin typeface="Dyslexie" panose="02000000000000000000" pitchFamily="2" charset="0"/>
              </a:rPr>
              <a:t>Wising</a:t>
            </a:r>
            <a:r>
              <a:rPr lang="sv-SE" sz="3200" dirty="0" smtClean="0">
                <a:solidFill>
                  <a:srgbClr val="009FDA"/>
                </a:solidFill>
                <a:latin typeface="Dyslexie" panose="02000000000000000000" pitchFamily="2" charset="0"/>
              </a:rPr>
              <a:t> för att vi ska bli bättre på detta?</a:t>
            </a:r>
            <a:endParaRPr lang="sv-SE" sz="3200" dirty="0">
              <a:solidFill>
                <a:srgbClr val="009FDA"/>
              </a:solidFill>
              <a:latin typeface="Dyslexi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53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1516</TotalTime>
  <Words>220</Words>
  <Application>Microsoft Office PowerPoint</Application>
  <PresentationFormat>Bildspel på skärmen (4:3)</PresentationFormat>
  <Paragraphs>51</Paragraphs>
  <Slides>21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9" baseType="lpstr">
      <vt:lpstr>Arial</vt:lpstr>
      <vt:lpstr>Arial</vt:lpstr>
      <vt:lpstr>Calibri</vt:lpstr>
      <vt:lpstr>Dyslexie</vt:lpstr>
      <vt:lpstr>Risbyle</vt:lpstr>
      <vt:lpstr>Tahoma</vt:lpstr>
      <vt:lpstr>Times New Roman</vt:lpstr>
      <vt:lpstr>Office-tema</vt:lpstr>
      <vt:lpstr>Tillgång till undervisning, lärande och gemenskap för alla – förbereda eleverna för det samhälle de kommer att möta  ”There are no blind city” </vt:lpstr>
      <vt:lpstr>Hur ofta tänker du på dina elevers lärande?</vt:lpstr>
      <vt:lpstr>PowerPoint-presentation</vt:lpstr>
      <vt:lpstr>Problemlösande organisation</vt:lpstr>
      <vt:lpstr>UDL - Universal Design for Learning</vt:lpstr>
      <vt:lpstr>Universal Design for Learning</vt:lpstr>
      <vt:lpstr>Variation - stationsundervisning</vt:lpstr>
      <vt:lpstr>Samarbete</vt:lpstr>
      <vt:lpstr>Elever lär av varandra</vt:lpstr>
      <vt:lpstr>Engagera familjen</vt:lpstr>
      <vt:lpstr>Arbeta med lärstrategier</vt:lpstr>
      <vt:lpstr>Träna på minnesstrategier</vt:lpstr>
      <vt:lpstr>Träna på minnesstrategier</vt:lpstr>
      <vt:lpstr>Träna på minnesstrategier</vt:lpstr>
      <vt:lpstr>Träna på minnesstrategier</vt:lpstr>
      <vt:lpstr>Träna på minnesstrategier</vt:lpstr>
      <vt:lpstr>Träna på minnesstrategier</vt:lpstr>
      <vt:lpstr>Träna på minnesstrategier</vt:lpstr>
      <vt:lpstr>Ändra perspektiv, öva och repetera</vt:lpstr>
      <vt:lpstr>Formativa arbetssätt</vt:lpstr>
      <vt:lpstr>Vad blir nästa steg för oss på Hedda Wising för att vi ska bli bättre på detta?</vt:lpstr>
    </vt:vector>
  </TitlesOfParts>
  <Company>Täby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Erik Juntikka</dc:creator>
  <cp:lastModifiedBy>Erik Juntikka</cp:lastModifiedBy>
  <cp:revision>35</cp:revision>
  <dcterms:created xsi:type="dcterms:W3CDTF">2014-11-27T15:48:09Z</dcterms:created>
  <dcterms:modified xsi:type="dcterms:W3CDTF">2017-01-12T06:46:38Z</dcterms:modified>
</cp:coreProperties>
</file>