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7" r:id="rId5"/>
    <p:sldId id="259" r:id="rId6"/>
    <p:sldId id="262" r:id="rId7"/>
    <p:sldId id="265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990E22-B981-D1B5-2D67-88104A546446}" v="421" dt="2019-12-13T13:58:50.507"/>
    <p1510:client id="{2308A474-E155-114B-E56C-7B64BA86C417}" v="155" dt="2019-12-13T14:51:38.810"/>
    <p1510:client id="{55D06F3B-705E-C1CB-7A18-DF1374D27042}" v="759" dt="2019-12-13T14:44:34.456"/>
    <p1510:client id="{AE31552A-9EB7-FDEF-C926-20DAD4175A8B}" v="16" dt="2020-01-08T06:36:15.899"/>
    <p1510:client id="{DA262001-5B49-3167-8D0B-1F1BB6076319}" v="424" dt="2020-01-07T10:59:10.251"/>
    <p1510:client id="{E129A44C-C88F-1D02-76FA-0122B2891F21}" v="69" dt="2019-12-19T11:07:06.940"/>
    <p1510:client id="{F0B26607-4A2E-F213-B5DF-ADF1DD653923}" v="26" dt="2019-12-19T14:09:28.122"/>
    <p1510:client id="{F4F23056-FD22-11CD-8382-9714165FCA9D}" v="1325" dt="2020-01-07T10:07:52.1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just forma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just format 3 - Dekorfär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1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442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72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672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236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765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660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107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896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45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371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64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0A13A-DB3F-4AD5-B6AF-BDA0278A0A39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728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726432" y="1741337"/>
            <a:ext cx="6739136" cy="2387918"/>
          </a:xfrm>
        </p:spPr>
        <p:txBody>
          <a:bodyPr anchor="b">
            <a:normAutofit/>
          </a:bodyPr>
          <a:lstStyle/>
          <a:p>
            <a:r>
              <a:rPr lang="sv-SE" sz="5100">
                <a:solidFill>
                  <a:srgbClr val="FFFFFF"/>
                </a:solidFill>
                <a:cs typeface="Calibri Light"/>
              </a:rPr>
              <a:t>Elevhälsoarbete </a:t>
            </a:r>
            <a:br>
              <a:rPr lang="sv-SE" sz="5100">
                <a:solidFill>
                  <a:srgbClr val="FFFFFF"/>
                </a:solidFill>
                <a:cs typeface="Calibri Light"/>
              </a:rPr>
            </a:br>
            <a:r>
              <a:rPr lang="sv-SE" sz="5100">
                <a:solidFill>
                  <a:srgbClr val="FFFFFF"/>
                </a:solidFill>
                <a:cs typeface="Calibri Light"/>
              </a:rPr>
              <a:t>2019-2020</a:t>
            </a:r>
            <a:endParaRPr lang="sv-SE" sz="5100">
              <a:solidFill>
                <a:srgbClr val="FFFFFF"/>
              </a:solidFill>
            </a:endParaRP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729559" y="4200522"/>
            <a:ext cx="6740685" cy="68207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sv-SE" sz="1500">
              <a:solidFill>
                <a:srgbClr val="FFFFFF"/>
              </a:solidFill>
            </a:endParaRPr>
          </a:p>
          <a:p>
            <a:r>
              <a:rPr lang="sv-SE" sz="1500">
                <a:solidFill>
                  <a:srgbClr val="FFFFFF"/>
                </a:solidFill>
                <a:cs typeface="Calibri"/>
              </a:rPr>
              <a:t>Hedda Wisingskolan</a:t>
            </a:r>
          </a:p>
        </p:txBody>
      </p:sp>
    </p:spTree>
    <p:extLst>
      <p:ext uri="{BB962C8B-B14F-4D97-AF65-F5344CB8AC3E}">
        <p14:creationId xmlns:p14="http://schemas.microsoft.com/office/powerpoint/2010/main" val="2633343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2D50A04-8583-4DA2-95DF-8297944D6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 err="1">
                <a:solidFill>
                  <a:srgbClr val="FFFFFF"/>
                </a:solidFill>
              </a:rPr>
              <a:t>Planering</a:t>
            </a:r>
            <a:endParaRPr lang="en-US" sz="4800" b="1" kern="1200" dirty="0" err="1">
              <a:solidFill>
                <a:srgbClr val="FFFFFF"/>
              </a:solidFill>
              <a:latin typeface="+mj-lt"/>
              <a:cs typeface="Calibri Light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E6846F2-6A04-4563-B9CC-DC06FCF97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För att minska stressen i skolarbetet vill eleverna att vi tänker på :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9BF8D467-637F-4254-ADA3-8D94D9D187A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48664013"/>
              </p:ext>
            </p:extLst>
          </p:nvPr>
        </p:nvGraphicFramePr>
        <p:xfrm>
          <a:off x="5186079" y="112566"/>
          <a:ext cx="6532929" cy="659677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532929">
                  <a:extLst>
                    <a:ext uri="{9D8B030D-6E8A-4147-A177-3AD203B41FA5}">
                      <a16:colId xmlns:a16="http://schemas.microsoft.com/office/drawing/2014/main" val="3988876063"/>
                    </a:ext>
                  </a:extLst>
                </a:gridCol>
              </a:tblGrid>
              <a:tr h="1349944">
                <a:tc>
                  <a:txBody>
                    <a:bodyPr/>
                    <a:lstStyle/>
                    <a:p>
                      <a:r>
                        <a:rPr lang="sv-SE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Bra planering av prov/uppgifter/arbetsområden</a:t>
                      </a:r>
                    </a:p>
                    <a:p>
                      <a:pPr lvl="0">
                        <a:buNone/>
                      </a:pPr>
                      <a:endParaRPr lang="sv-SE" sz="2000" b="0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sv-SE" sz="2000" b="0" i="0" u="none" strike="noStrike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Att ge elever tid att lära sig</a:t>
                      </a:r>
                      <a:endParaRPr lang="sv-SE" sz="2000" dirty="0"/>
                    </a:p>
                  </a:txBody>
                  <a:tcPr marL="344914" marR="206948" marT="206948" marB="206948" anchor="ctr"/>
                </a:tc>
                <a:extLst>
                  <a:ext uri="{0D108BD9-81ED-4DB2-BD59-A6C34878D82A}">
                    <a16:rowId xmlns:a16="http://schemas.microsoft.com/office/drawing/2014/main" val="1185904040"/>
                  </a:ext>
                </a:extLst>
              </a:tr>
              <a:tr h="647611">
                <a:tc>
                  <a:txBody>
                    <a:bodyPr/>
                    <a:lstStyle/>
                    <a:p>
                      <a:r>
                        <a:rPr lang="sv-SE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Att informera om prov i god </a:t>
                      </a:r>
                      <a:r>
                        <a:rPr lang="sv-SE" sz="20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tid</a:t>
                      </a:r>
                      <a:endParaRPr lang="sv-SE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344914" marR="179355" marT="179355" marB="179355" anchor="ctr"/>
                </a:tc>
                <a:extLst>
                  <a:ext uri="{0D108BD9-81ED-4DB2-BD59-A6C34878D82A}">
                    <a16:rowId xmlns:a16="http://schemas.microsoft.com/office/drawing/2014/main" val="144353159"/>
                  </a:ext>
                </a:extLst>
              </a:tr>
              <a:tr h="975976">
                <a:tc>
                  <a:txBody>
                    <a:bodyPr/>
                    <a:lstStyle/>
                    <a:p>
                      <a:r>
                        <a:rPr lang="sv-SE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Lärare måste ha bättre koll på provschemat och sprida ut proven bättre</a:t>
                      </a:r>
                    </a:p>
                  </a:txBody>
                  <a:tcPr marL="344914" marR="179355" marT="179355" marB="179355" anchor="ctr"/>
                </a:tc>
                <a:extLst>
                  <a:ext uri="{0D108BD9-81ED-4DB2-BD59-A6C34878D82A}">
                    <a16:rowId xmlns:a16="http://schemas.microsoft.com/office/drawing/2014/main" val="3705634949"/>
                  </a:ext>
                </a:extLst>
              </a:tr>
              <a:tr h="647611">
                <a:tc>
                  <a:txBody>
                    <a:bodyPr/>
                    <a:lstStyle/>
                    <a:p>
                      <a:r>
                        <a:rPr lang="sv-SE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Inga oplanerade prov</a:t>
                      </a:r>
                    </a:p>
                  </a:txBody>
                  <a:tcPr marL="344914" marR="179355" marT="179355" marB="179355" anchor="ctr"/>
                </a:tc>
                <a:extLst>
                  <a:ext uri="{0D108BD9-81ED-4DB2-BD59-A6C34878D82A}">
                    <a16:rowId xmlns:a16="http://schemas.microsoft.com/office/drawing/2014/main" val="324538695"/>
                  </a:ext>
                </a:extLst>
              </a:tr>
              <a:tr h="647611">
                <a:tc>
                  <a:txBody>
                    <a:bodyPr/>
                    <a:lstStyle/>
                    <a:p>
                      <a:r>
                        <a:rPr lang="sv-SE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Inte lägga prov direkt efter helgen eller ett lov</a:t>
                      </a:r>
                    </a:p>
                  </a:txBody>
                  <a:tcPr marL="344914" marR="179355" marT="179355" marB="179355" anchor="ctr"/>
                </a:tc>
                <a:extLst>
                  <a:ext uri="{0D108BD9-81ED-4DB2-BD59-A6C34878D82A}">
                    <a16:rowId xmlns:a16="http://schemas.microsoft.com/office/drawing/2014/main" val="1218333768"/>
                  </a:ext>
                </a:extLst>
              </a:tr>
              <a:tr h="975976">
                <a:tc>
                  <a:txBody>
                    <a:bodyPr/>
                    <a:lstStyle/>
                    <a:p>
                      <a:r>
                        <a:rPr lang="sv-SE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Lärare måste prata med varandra och fördela läxor och uppgifter</a:t>
                      </a:r>
                    </a:p>
                  </a:txBody>
                  <a:tcPr marL="344914" marR="179355" marT="179355" marB="179355" anchor="ctr"/>
                </a:tc>
                <a:extLst>
                  <a:ext uri="{0D108BD9-81ED-4DB2-BD59-A6C34878D82A}">
                    <a16:rowId xmlns:a16="http://schemas.microsoft.com/office/drawing/2014/main" val="2272041862"/>
                  </a:ext>
                </a:extLst>
              </a:tr>
              <a:tr h="1304348">
                <a:tc>
                  <a:txBody>
                    <a:bodyPr/>
                    <a:lstStyle/>
                    <a:p>
                      <a:r>
                        <a:rPr lang="sv-SE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Stress över NP </a:t>
                      </a:r>
                    </a:p>
                    <a:p>
                      <a:pPr lvl="0">
                        <a:buNone/>
                      </a:pPr>
                      <a:endParaRPr lang="sv-SE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sv-SE" sz="2000" b="0" i="0" u="none" strike="noStrike" noProof="0" dirty="0">
                          <a:latin typeface="Calibri"/>
                        </a:rPr>
                        <a:t>Stressiga lärare och stressfull miljö påverkar</a:t>
                      </a:r>
                      <a:endParaRPr lang="sv-SE" sz="2000" dirty="0"/>
                    </a:p>
                  </a:txBody>
                  <a:tcPr marL="344914" marR="179355" marT="179355" marB="179355" anchor="ctr"/>
                </a:tc>
                <a:extLst>
                  <a:ext uri="{0D108BD9-81ED-4DB2-BD59-A6C34878D82A}">
                    <a16:rowId xmlns:a16="http://schemas.microsoft.com/office/drawing/2014/main" val="1046454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230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9000B-6C71-4C67-8319-A0D5DF0A2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237" y="1485900"/>
            <a:ext cx="3657600" cy="2917657"/>
          </a:xfrm>
        </p:spPr>
        <p:txBody>
          <a:bodyPr>
            <a:normAutofit/>
          </a:bodyPr>
          <a:lstStyle/>
          <a:p>
            <a:r>
              <a:rPr lang="sv-SE" sz="4800" b="1">
                <a:solidFill>
                  <a:srgbClr val="FFFFFF"/>
                </a:solidFill>
                <a:ea typeface="+mj-lt"/>
                <a:cs typeface="+mj-lt"/>
              </a:rPr>
              <a:t>Pedagogiska upplägget</a:t>
            </a:r>
            <a:r>
              <a:rPr lang="sv-SE" sz="4800">
                <a:solidFill>
                  <a:srgbClr val="FFFFFF"/>
                </a:solidFill>
                <a:ea typeface="+mj-lt"/>
                <a:cs typeface="+mj-lt"/>
              </a:rPr>
              <a:t/>
            </a:r>
            <a:br>
              <a:rPr lang="sv-SE" sz="4800">
                <a:solidFill>
                  <a:srgbClr val="FFFFFF"/>
                </a:solidFill>
                <a:ea typeface="+mj-lt"/>
                <a:cs typeface="+mj-lt"/>
              </a:rPr>
            </a:br>
            <a:endParaRPr lang="sv-SE" sz="480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D31A64B-04D8-4568-9FC9-979B4202D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sv-SE" sz="2000">
                <a:solidFill>
                  <a:srgbClr val="FFFFFF"/>
                </a:solidFill>
                <a:latin typeface="Calibri Light"/>
                <a:cs typeface="Calibri Light"/>
              </a:rPr>
              <a:t>För att minska stressen i skolarbetet vill eleverna att vi tänker på :</a:t>
            </a:r>
            <a:endParaRPr lang="sv-SE" sz="2000">
              <a:solidFill>
                <a:srgbClr val="FFFFFF"/>
              </a:solidFill>
              <a:cs typeface="Calibri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CF585917-C871-4957-95A8-42DEDAD8D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903210"/>
              </p:ext>
            </p:extLst>
          </p:nvPr>
        </p:nvGraphicFramePr>
        <p:xfrm>
          <a:off x="5195966" y="492573"/>
          <a:ext cx="6469257" cy="599709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469257">
                  <a:extLst>
                    <a:ext uri="{9D8B030D-6E8A-4147-A177-3AD203B41FA5}">
                      <a16:colId xmlns:a16="http://schemas.microsoft.com/office/drawing/2014/main" val="2831172526"/>
                    </a:ext>
                  </a:extLst>
                </a:gridCol>
              </a:tblGrid>
              <a:tr h="323216">
                <a:tc>
                  <a:txBody>
                    <a:bodyPr/>
                    <a:lstStyle/>
                    <a:p>
                      <a:endParaRPr lang="sv-SE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2927072596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Tydligare förklaringar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3036422282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Skippa läxor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3001350399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Lära eleverna me</a:t>
                      </a:r>
                      <a:r>
                        <a:rPr lang="sv-SE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</a:t>
                      </a:r>
                      <a:endParaRPr lang="sv-SE" sz="1600" b="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3616383227"/>
                  </a:ext>
                </a:extLst>
              </a:tr>
              <a:tr h="610519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Att använda tiden mera effektivt och ge eleverna tid att plugga på lektionerna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1472228980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Verklighetsanknytning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2990311608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Roligare lektioner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1245513415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Ge instuderingsfrågor inför prov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3632145373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Lägga upp bilder/länkar för dem som har missat lektioner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2271348033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inte lägga till nya kunskapskrav allt eftersom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2449214371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utnyttja att det är flera lärare </a:t>
                      </a:r>
                      <a:r>
                        <a:rPr lang="sv-SE" sz="16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vpå</a:t>
                      </a:r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matematiken - gör grupper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809507702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75 min pass - ge kort rast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2390980906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variera lektionen så vi kan behålla energi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3428169504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Lägga mer focus på kunskap och mindre på prov.</a:t>
                      </a: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574481371"/>
                  </a:ext>
                </a:extLst>
              </a:tr>
              <a:tr h="386064">
                <a:tc>
                  <a:txBody>
                    <a:bodyPr/>
                    <a:lstStyle/>
                    <a:p>
                      <a:endParaRPr lang="sv-SE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23371" marR="57301" marT="61686" marB="61686" anchor="ctr"/>
                </a:tc>
                <a:extLst>
                  <a:ext uri="{0D108BD9-81ED-4DB2-BD59-A6C34878D82A}">
                    <a16:rowId xmlns:a16="http://schemas.microsoft.com/office/drawing/2014/main" val="2397657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917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9E73752-3546-44BD-A184-6C8B302A2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dirty="0"/>
              <a:t/>
            </a:r>
            <a:br>
              <a:rPr lang="en-US" sz="3700" b="1" dirty="0"/>
            </a:br>
            <a:r>
              <a:rPr lang="en-US" b="1" dirty="0" err="1">
                <a:solidFill>
                  <a:srgbClr val="FFFFFF"/>
                </a:solidFill>
              </a:rPr>
              <a:t>Stöd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och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struktur</a:t>
            </a:r>
            <a:r>
              <a:rPr lang="en-US" dirty="0"/>
              <a:t/>
            </a:r>
            <a:br>
              <a:rPr lang="en-US" dirty="0"/>
            </a:br>
            <a:r>
              <a:rPr lang="en-US" sz="3700" b="1" dirty="0"/>
              <a:t/>
            </a:r>
            <a:br>
              <a:rPr lang="en-US" sz="3700" b="1" dirty="0"/>
            </a:br>
            <a:r>
              <a:rPr lang="en-US" sz="3700" b="1" dirty="0"/>
              <a:t/>
            </a:r>
            <a:br>
              <a:rPr lang="en-US" sz="3700" b="1" dirty="0"/>
            </a:br>
            <a:r>
              <a:rPr lang="en-US" sz="2400" dirty="0" err="1">
                <a:solidFill>
                  <a:srgbClr val="FFFFFF"/>
                </a:solidFill>
              </a:rPr>
              <a:t>För</a:t>
            </a:r>
            <a:r>
              <a:rPr lang="en-US" sz="2400" dirty="0">
                <a:solidFill>
                  <a:srgbClr val="FFFFFF"/>
                </a:solidFill>
              </a:rPr>
              <a:t> </a:t>
            </a:r>
            <a:r>
              <a:rPr lang="en-US" sz="2400" dirty="0" err="1">
                <a:solidFill>
                  <a:srgbClr val="FFFFFF"/>
                </a:solidFill>
              </a:rPr>
              <a:t>att</a:t>
            </a:r>
            <a:r>
              <a:rPr lang="en-US" sz="2400" dirty="0">
                <a:solidFill>
                  <a:srgbClr val="FFFFFF"/>
                </a:solidFill>
              </a:rPr>
              <a:t> </a:t>
            </a:r>
            <a:r>
              <a:rPr lang="en-US" sz="2400" dirty="0" err="1">
                <a:solidFill>
                  <a:srgbClr val="FFFFFF"/>
                </a:solidFill>
              </a:rPr>
              <a:t>minska</a:t>
            </a:r>
            <a:r>
              <a:rPr lang="en-US" sz="2400" dirty="0">
                <a:solidFill>
                  <a:srgbClr val="FFFFFF"/>
                </a:solidFill>
              </a:rPr>
              <a:t> </a:t>
            </a:r>
            <a:r>
              <a:rPr lang="en-US" sz="2400" dirty="0" err="1">
                <a:solidFill>
                  <a:srgbClr val="FFFFFF"/>
                </a:solidFill>
              </a:rPr>
              <a:t>stressen</a:t>
            </a:r>
            <a:r>
              <a:rPr lang="en-US" sz="2400" dirty="0">
                <a:solidFill>
                  <a:srgbClr val="FFFFFF"/>
                </a:solidFill>
              </a:rPr>
              <a:t> </a:t>
            </a:r>
            <a:r>
              <a:rPr lang="en-US" sz="2400" dirty="0" err="1">
                <a:solidFill>
                  <a:srgbClr val="FFFFFF"/>
                </a:solidFill>
              </a:rPr>
              <a:t>i</a:t>
            </a:r>
            <a:r>
              <a:rPr lang="en-US" sz="2400" dirty="0">
                <a:solidFill>
                  <a:srgbClr val="FFFFFF"/>
                </a:solidFill>
              </a:rPr>
              <a:t> 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 err="1">
                <a:solidFill>
                  <a:srgbClr val="FFFFFF"/>
                </a:solidFill>
              </a:rPr>
              <a:t>skolarbetet</a:t>
            </a:r>
            <a:r>
              <a:rPr lang="en-US" sz="2400" dirty="0">
                <a:solidFill>
                  <a:srgbClr val="FFFFFF"/>
                </a:solidFill>
              </a:rPr>
              <a:t> </a:t>
            </a:r>
            <a:r>
              <a:rPr lang="en-US" sz="2400" dirty="0" err="1">
                <a:solidFill>
                  <a:srgbClr val="FFFFFF"/>
                </a:solidFill>
              </a:rPr>
              <a:t>vill</a:t>
            </a:r>
            <a:r>
              <a:rPr lang="en-US" sz="2400" dirty="0">
                <a:solidFill>
                  <a:srgbClr val="FFFFFF"/>
                </a:solidFill>
              </a:rPr>
              <a:t> </a:t>
            </a:r>
            <a:r>
              <a:rPr lang="en-US" sz="2400" dirty="0" err="1">
                <a:solidFill>
                  <a:srgbClr val="FFFFFF"/>
                </a:solidFill>
              </a:rPr>
              <a:t>eleverna</a:t>
            </a:r>
            <a:r>
              <a:rPr lang="en-US" sz="2400" dirty="0">
                <a:solidFill>
                  <a:srgbClr val="FFFFFF"/>
                </a:solidFill>
              </a:rPr>
              <a:t> 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 err="1">
                <a:solidFill>
                  <a:srgbClr val="FFFFFF"/>
                </a:solidFill>
              </a:rPr>
              <a:t>att</a:t>
            </a:r>
            <a:r>
              <a:rPr lang="en-US" sz="2400" dirty="0">
                <a:solidFill>
                  <a:srgbClr val="FFFFFF"/>
                </a:solidFill>
              </a:rPr>
              <a:t> vi </a:t>
            </a:r>
            <a:r>
              <a:rPr lang="en-US" sz="2400" dirty="0" err="1">
                <a:solidFill>
                  <a:srgbClr val="FFFFFF"/>
                </a:solidFill>
              </a:rPr>
              <a:t>tänker</a:t>
            </a:r>
            <a:r>
              <a:rPr lang="en-US" sz="2400" dirty="0">
                <a:solidFill>
                  <a:srgbClr val="FFFFFF"/>
                </a:solidFill>
              </a:rPr>
              <a:t> </a:t>
            </a:r>
            <a:r>
              <a:rPr lang="en-US" sz="2400" dirty="0" err="1">
                <a:solidFill>
                  <a:srgbClr val="FFFFFF"/>
                </a:solidFill>
              </a:rPr>
              <a:t>på</a:t>
            </a:r>
            <a:r>
              <a:rPr lang="en-US" sz="2400" dirty="0">
                <a:solidFill>
                  <a:srgbClr val="FFFFFF"/>
                </a:solidFill>
              </a:rPr>
              <a:t> :</a:t>
            </a:r>
            <a:endParaRPr lang="en-US" sz="2400" dirty="0">
              <a:solidFill>
                <a:srgbClr val="FFFFFF"/>
              </a:solidFill>
              <a:cs typeface="Calibri Light"/>
            </a:endParaRPr>
          </a:p>
          <a:p>
            <a:endParaRPr lang="en-US" sz="2400" dirty="0">
              <a:solidFill>
                <a:srgbClr val="FFFFFF"/>
              </a:solidFill>
              <a:cs typeface="Calibri Light"/>
            </a:endParaRP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C16CBC58-C577-4D62-8F24-4E42EDD7AB5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71781159"/>
              </p:ext>
            </p:extLst>
          </p:nvPr>
        </p:nvGraphicFramePr>
        <p:xfrm>
          <a:off x="5192485" y="555171"/>
          <a:ext cx="6578957" cy="635471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578957">
                  <a:extLst>
                    <a:ext uri="{9D8B030D-6E8A-4147-A177-3AD203B41FA5}">
                      <a16:colId xmlns:a16="http://schemas.microsoft.com/office/drawing/2014/main" val="939341467"/>
                    </a:ext>
                  </a:extLst>
                </a:gridCol>
              </a:tblGrid>
              <a:tr h="755359">
                <a:tc>
                  <a:txBody>
                    <a:bodyPr/>
                    <a:lstStyle/>
                    <a:p>
                      <a:r>
                        <a:rPr lang="sv-SE" sz="2600" b="0" i="0" dirty="0"/>
                        <a:t>Hjälp med prioritering när man har varit sjuk</a:t>
                      </a:r>
                    </a:p>
                  </a:txBody>
                  <a:tcPr marL="130621" marR="130621" marT="65310" marB="65310" anchor="ctr"/>
                </a:tc>
                <a:extLst>
                  <a:ext uri="{0D108BD9-81ED-4DB2-BD59-A6C34878D82A}">
                    <a16:rowId xmlns:a16="http://schemas.microsoft.com/office/drawing/2014/main" val="88737534"/>
                  </a:ext>
                </a:extLst>
              </a:tr>
              <a:tr h="755359">
                <a:tc>
                  <a:txBody>
                    <a:bodyPr/>
                    <a:lstStyle/>
                    <a:p>
                      <a:r>
                        <a:rPr lang="sv-SE" sz="2600" dirty="0"/>
                        <a:t>Lärarna ser en och pratar mer med hemmet</a:t>
                      </a:r>
                    </a:p>
                  </a:txBody>
                  <a:tcPr marL="130621" marR="130621" marT="65310" marB="65310" anchor="ctr"/>
                </a:tc>
                <a:extLst>
                  <a:ext uri="{0D108BD9-81ED-4DB2-BD59-A6C34878D82A}">
                    <a16:rowId xmlns:a16="http://schemas.microsoft.com/office/drawing/2014/main" val="15964051"/>
                  </a:ext>
                </a:extLst>
              </a:tr>
              <a:tr h="755359">
                <a:tc>
                  <a:txBody>
                    <a:bodyPr/>
                    <a:lstStyle/>
                    <a:p>
                      <a:r>
                        <a:rPr lang="sv-SE" sz="2600" dirty="0"/>
                        <a:t>Lärarna tillhandahåller strategier/studieteknik</a:t>
                      </a:r>
                    </a:p>
                  </a:txBody>
                  <a:tcPr marL="130621" marR="130621" marT="65310" marB="65310" anchor="ctr"/>
                </a:tc>
                <a:extLst>
                  <a:ext uri="{0D108BD9-81ED-4DB2-BD59-A6C34878D82A}">
                    <a16:rowId xmlns:a16="http://schemas.microsoft.com/office/drawing/2014/main" val="930669979"/>
                  </a:ext>
                </a:extLst>
              </a:tr>
              <a:tr h="489738">
                <a:tc>
                  <a:txBody>
                    <a:bodyPr/>
                    <a:lstStyle/>
                    <a:p>
                      <a:r>
                        <a:rPr lang="sv-SE" sz="2600" dirty="0"/>
                        <a:t>Tydligare info från lärare</a:t>
                      </a:r>
                    </a:p>
                  </a:txBody>
                  <a:tcPr marL="130621" marR="130621" marT="65310" marB="65310" anchor="ctr"/>
                </a:tc>
                <a:extLst>
                  <a:ext uri="{0D108BD9-81ED-4DB2-BD59-A6C34878D82A}">
                    <a16:rowId xmlns:a16="http://schemas.microsoft.com/office/drawing/2014/main" val="3969626077"/>
                  </a:ext>
                </a:extLst>
              </a:tr>
              <a:tr h="489738">
                <a:tc>
                  <a:txBody>
                    <a:bodyPr/>
                    <a:lstStyle/>
                    <a:p>
                      <a:r>
                        <a:rPr lang="sv-SE" sz="2600" dirty="0"/>
                        <a:t>Hjälpa eleverna mer</a:t>
                      </a:r>
                    </a:p>
                  </a:txBody>
                  <a:tcPr marL="130621" marR="130621" marT="65310" marB="65310" anchor="ctr"/>
                </a:tc>
                <a:extLst>
                  <a:ext uri="{0D108BD9-81ED-4DB2-BD59-A6C34878D82A}">
                    <a16:rowId xmlns:a16="http://schemas.microsoft.com/office/drawing/2014/main" val="1521901460"/>
                  </a:ext>
                </a:extLst>
              </a:tr>
              <a:tr h="489738">
                <a:tc>
                  <a:txBody>
                    <a:bodyPr/>
                    <a:lstStyle/>
                    <a:p>
                      <a:r>
                        <a:rPr lang="sv-SE" sz="2600" dirty="0"/>
                        <a:t>Lättare prov</a:t>
                      </a:r>
                    </a:p>
                  </a:txBody>
                  <a:tcPr marL="130621" marR="130621" marT="65310" marB="65310" anchor="ctr"/>
                </a:tc>
                <a:extLst>
                  <a:ext uri="{0D108BD9-81ED-4DB2-BD59-A6C34878D82A}">
                    <a16:rowId xmlns:a16="http://schemas.microsoft.com/office/drawing/2014/main" val="2506368082"/>
                  </a:ext>
                </a:extLst>
              </a:tr>
              <a:tr h="2315879">
                <a:tc>
                  <a:txBody>
                    <a:bodyPr/>
                    <a:lstStyle/>
                    <a:p>
                      <a:r>
                        <a:rPr lang="sv-SE" sz="2600" dirty="0"/>
                        <a:t>Förklara kunskapskraven tydligt</a:t>
                      </a:r>
                    </a:p>
                    <a:p>
                      <a:pPr lvl="0">
                        <a:buNone/>
                      </a:pPr>
                      <a:endParaRPr lang="sv-SE" sz="2600" dirty="0"/>
                    </a:p>
                    <a:p>
                      <a:pPr lvl="0">
                        <a:buNone/>
                      </a:pPr>
                      <a:r>
                        <a:rPr lang="sv-SE" sz="2600" b="0" i="0" u="none" strike="noStrike" noProof="0" dirty="0">
                          <a:latin typeface="Calibri"/>
                        </a:rPr>
                        <a:t>Visa att ni bryr er om/brinner för era ämnen, passionerade lärare är bra</a:t>
                      </a:r>
                      <a:endParaRPr lang="sv-SE" dirty="0"/>
                    </a:p>
                    <a:p>
                      <a:pPr lvl="0">
                        <a:buNone/>
                      </a:pPr>
                      <a:endParaRPr lang="sv-SE" sz="2600" dirty="0"/>
                    </a:p>
                    <a:p>
                      <a:pPr lvl="0">
                        <a:buNone/>
                      </a:pPr>
                      <a:endParaRPr lang="sv-SE" sz="2600" b="0" i="0" u="none" strike="noStrike" noProof="0" dirty="0">
                        <a:latin typeface="Calibri"/>
                      </a:endParaRPr>
                    </a:p>
                  </a:txBody>
                  <a:tcPr marL="130621" marR="130621" marT="65310" marB="65310" anchor="ctr"/>
                </a:tc>
                <a:extLst>
                  <a:ext uri="{0D108BD9-81ED-4DB2-BD59-A6C34878D82A}">
                    <a16:rowId xmlns:a16="http://schemas.microsoft.com/office/drawing/2014/main" val="2895179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756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4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8EB2845-8870-486E-A263-8F6DEB5D1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Elevsyn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04D55E-28A9-4235-915D-4F837AD6DB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000" dirty="0" err="1">
                <a:solidFill>
                  <a:srgbClr val="FFFFFF"/>
                </a:solidFill>
                <a:cs typeface="Calibri"/>
              </a:rPr>
              <a:t>För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 </a:t>
            </a:r>
            <a:r>
              <a:rPr lang="en-US" sz="2000" dirty="0" err="1">
                <a:solidFill>
                  <a:srgbClr val="FFFFFF"/>
                </a:solidFill>
                <a:cs typeface="Calibri"/>
              </a:rPr>
              <a:t>att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 </a:t>
            </a:r>
            <a:r>
              <a:rPr lang="en-US" sz="2000" dirty="0" err="1">
                <a:solidFill>
                  <a:srgbClr val="FFFFFF"/>
                </a:solidFill>
                <a:cs typeface="Calibri"/>
              </a:rPr>
              <a:t>minska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 </a:t>
            </a:r>
            <a:r>
              <a:rPr lang="en-US" sz="2000" dirty="0" err="1">
                <a:solidFill>
                  <a:srgbClr val="FFFFFF"/>
                </a:solidFill>
                <a:cs typeface="Calibri"/>
              </a:rPr>
              <a:t>stressen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 </a:t>
            </a:r>
            <a:r>
              <a:rPr lang="en-US" sz="2000" dirty="0" err="1">
                <a:solidFill>
                  <a:srgbClr val="FFFFFF"/>
                </a:solidFill>
                <a:cs typeface="Calibri"/>
              </a:rPr>
              <a:t>i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 </a:t>
            </a:r>
            <a:r>
              <a:rPr lang="en-US" sz="2000" dirty="0" err="1">
                <a:solidFill>
                  <a:srgbClr val="FFFFFF"/>
                </a:solidFill>
                <a:cs typeface="Calibri"/>
              </a:rPr>
              <a:t>skolarbetet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 </a:t>
            </a:r>
            <a:r>
              <a:rPr lang="en-US" sz="2000" dirty="0" err="1">
                <a:solidFill>
                  <a:srgbClr val="FFFFFF"/>
                </a:solidFill>
                <a:cs typeface="Calibri"/>
              </a:rPr>
              <a:t>vill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 </a:t>
            </a:r>
            <a:r>
              <a:rPr lang="en-US" sz="2000" dirty="0" err="1">
                <a:solidFill>
                  <a:srgbClr val="FFFFFF"/>
                </a:solidFill>
                <a:cs typeface="Calibri"/>
              </a:rPr>
              <a:t>eleverna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 </a:t>
            </a:r>
            <a:r>
              <a:rPr lang="en-US" sz="2000" dirty="0" err="1">
                <a:solidFill>
                  <a:srgbClr val="FFFFFF"/>
                </a:solidFill>
                <a:cs typeface="Calibri"/>
              </a:rPr>
              <a:t>att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 vi </a:t>
            </a:r>
            <a:r>
              <a:rPr lang="en-US" sz="2000" dirty="0" err="1">
                <a:solidFill>
                  <a:srgbClr val="FFFFFF"/>
                </a:solidFill>
                <a:cs typeface="Calibri"/>
              </a:rPr>
              <a:t>tänker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 </a:t>
            </a:r>
            <a:r>
              <a:rPr lang="en-US" sz="2000" dirty="0" err="1">
                <a:solidFill>
                  <a:srgbClr val="FFFFFF"/>
                </a:solidFill>
                <a:cs typeface="Calibri"/>
              </a:rPr>
              <a:t>på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:</a:t>
            </a:r>
            <a:endParaRPr lang="sv-SE" dirty="0"/>
          </a:p>
        </p:txBody>
      </p:sp>
      <p:cxnSp>
        <p:nvCxnSpPr>
          <p:cNvPr id="23" name="Straight Connector 26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F38E4B4F-90A4-4EC1-A129-277982BE330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36863967"/>
              </p:ext>
            </p:extLst>
          </p:nvPr>
        </p:nvGraphicFramePr>
        <p:xfrm>
          <a:off x="5153822" y="743981"/>
          <a:ext cx="6553545" cy="53779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553545">
                  <a:extLst>
                    <a:ext uri="{9D8B030D-6E8A-4147-A177-3AD203B41FA5}">
                      <a16:colId xmlns:a16="http://schemas.microsoft.com/office/drawing/2014/main" val="2531834969"/>
                    </a:ext>
                  </a:extLst>
                </a:gridCol>
              </a:tblGrid>
              <a:tr h="502746">
                <a:tc>
                  <a:txBody>
                    <a:bodyPr/>
                    <a:lstStyle/>
                    <a:p>
                      <a:endParaRPr lang="sv-SE" sz="2300" b="0" dirty="0"/>
                    </a:p>
                  </a:txBody>
                  <a:tcPr marL="115651" marR="115651" marT="57825" marB="57825" anchor="ctr"/>
                </a:tc>
                <a:extLst>
                  <a:ext uri="{0D108BD9-81ED-4DB2-BD59-A6C34878D82A}">
                    <a16:rowId xmlns:a16="http://schemas.microsoft.com/office/drawing/2014/main" val="1774506914"/>
                  </a:ext>
                </a:extLst>
              </a:tr>
              <a:tr h="502746">
                <a:tc>
                  <a:txBody>
                    <a:bodyPr/>
                    <a:lstStyle/>
                    <a:p>
                      <a:r>
                        <a:rPr lang="sv-SE" sz="2300" dirty="0"/>
                        <a:t>Inte förutsätta att elever redan kan</a:t>
                      </a:r>
                    </a:p>
                  </a:txBody>
                  <a:tcPr marL="115651" marR="115651" marT="57825" marB="57825" anchor="ctr"/>
                </a:tc>
                <a:extLst>
                  <a:ext uri="{0D108BD9-81ED-4DB2-BD59-A6C34878D82A}">
                    <a16:rowId xmlns:a16="http://schemas.microsoft.com/office/drawing/2014/main" val="3963398354"/>
                  </a:ext>
                </a:extLst>
              </a:tr>
              <a:tr h="50274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2300" b="0" i="0" u="none" strike="noStrike" noProof="0" dirty="0">
                          <a:latin typeface="Calibri"/>
                        </a:rPr>
                        <a:t>Ställa realistiska krav på elever</a:t>
                      </a:r>
                      <a:endParaRPr lang="sv-SE" dirty="0"/>
                    </a:p>
                  </a:txBody>
                  <a:tcPr marL="115651" marR="115651" marT="57825" marB="57825" anchor="ctr"/>
                </a:tc>
                <a:extLst>
                  <a:ext uri="{0D108BD9-81ED-4DB2-BD59-A6C34878D82A}">
                    <a16:rowId xmlns:a16="http://schemas.microsoft.com/office/drawing/2014/main" val="2877925698"/>
                  </a:ext>
                </a:extLst>
              </a:tr>
              <a:tr h="502746">
                <a:tc>
                  <a:txBody>
                    <a:bodyPr/>
                    <a:lstStyle/>
                    <a:p>
                      <a:r>
                        <a:rPr lang="sv-SE" sz="2300" dirty="0"/>
                        <a:t>Ge tid att tänka, inte "först till kvarn"</a:t>
                      </a:r>
                    </a:p>
                  </a:txBody>
                  <a:tcPr marL="115651" marR="115651" marT="57825" marB="57825" anchor="ctr"/>
                </a:tc>
                <a:extLst>
                  <a:ext uri="{0D108BD9-81ED-4DB2-BD59-A6C34878D82A}">
                    <a16:rowId xmlns:a16="http://schemas.microsoft.com/office/drawing/2014/main" val="1065251240"/>
                  </a:ext>
                </a:extLst>
              </a:tr>
              <a:tr h="502746">
                <a:tc>
                  <a:txBody>
                    <a:bodyPr/>
                    <a:lstStyle/>
                    <a:p>
                      <a:r>
                        <a:rPr lang="sv-SE" sz="2300" dirty="0"/>
                        <a:t>Lyssna på eleverna och deras förslag</a:t>
                      </a:r>
                    </a:p>
                  </a:txBody>
                  <a:tcPr marL="115651" marR="115651" marT="57825" marB="57825" anchor="ctr"/>
                </a:tc>
                <a:extLst>
                  <a:ext uri="{0D108BD9-81ED-4DB2-BD59-A6C34878D82A}">
                    <a16:rowId xmlns:a16="http://schemas.microsoft.com/office/drawing/2014/main" val="3726385119"/>
                  </a:ext>
                </a:extLst>
              </a:tr>
              <a:tr h="502746">
                <a:tc>
                  <a:txBody>
                    <a:bodyPr/>
                    <a:lstStyle/>
                    <a:p>
                      <a:r>
                        <a:rPr lang="sv-SE" sz="2300" dirty="0"/>
                        <a:t>Uppmärksamma att elever behöver hjälp</a:t>
                      </a:r>
                    </a:p>
                  </a:txBody>
                  <a:tcPr marL="115651" marR="115651" marT="57825" marB="57825" anchor="ctr"/>
                </a:tc>
                <a:extLst>
                  <a:ext uri="{0D108BD9-81ED-4DB2-BD59-A6C34878D82A}">
                    <a16:rowId xmlns:a16="http://schemas.microsoft.com/office/drawing/2014/main" val="3542470748"/>
                  </a:ext>
                </a:extLst>
              </a:tr>
              <a:tr h="502746">
                <a:tc>
                  <a:txBody>
                    <a:bodyPr/>
                    <a:lstStyle/>
                    <a:p>
                      <a:r>
                        <a:rPr lang="sv-SE" sz="2300" dirty="0"/>
                        <a:t>Förståelse när vi inte hinner tillbaka från idrott</a:t>
                      </a:r>
                    </a:p>
                  </a:txBody>
                  <a:tcPr marL="115651" marR="115651" marT="57825" marB="57825" anchor="ctr"/>
                </a:tc>
                <a:extLst>
                  <a:ext uri="{0D108BD9-81ED-4DB2-BD59-A6C34878D82A}">
                    <a16:rowId xmlns:a16="http://schemas.microsoft.com/office/drawing/2014/main" val="3056500201"/>
                  </a:ext>
                </a:extLst>
              </a:tr>
              <a:tr h="50274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2300" b="0" i="0" u="none" strike="noStrike" noProof="0" dirty="0">
                          <a:latin typeface="Calibri"/>
                        </a:rPr>
                        <a:t>Lärare förklarar istället för att sucka</a:t>
                      </a:r>
                      <a:endParaRPr lang="sv-SE" dirty="0"/>
                    </a:p>
                  </a:txBody>
                  <a:tcPr marL="115651" marR="115651" marT="57825" marB="57825" anchor="ctr"/>
                </a:tc>
                <a:extLst>
                  <a:ext uri="{0D108BD9-81ED-4DB2-BD59-A6C34878D82A}">
                    <a16:rowId xmlns:a16="http://schemas.microsoft.com/office/drawing/2014/main" val="454038854"/>
                  </a:ext>
                </a:extLst>
              </a:tr>
              <a:tr h="853266">
                <a:tc>
                  <a:txBody>
                    <a:bodyPr/>
                    <a:lstStyle/>
                    <a:p>
                      <a:r>
                        <a:rPr lang="sv-SE" sz="2300" dirty="0"/>
                        <a:t>Förståelse att det är mycket att göra, inte bara ett ämne</a:t>
                      </a:r>
                    </a:p>
                  </a:txBody>
                  <a:tcPr marL="115651" marR="115651" marT="57825" marB="57825" anchor="ctr"/>
                </a:tc>
                <a:extLst>
                  <a:ext uri="{0D108BD9-81ED-4DB2-BD59-A6C34878D82A}">
                    <a16:rowId xmlns:a16="http://schemas.microsoft.com/office/drawing/2014/main" val="4086209759"/>
                  </a:ext>
                </a:extLst>
              </a:tr>
              <a:tr h="502746">
                <a:tc>
                  <a:txBody>
                    <a:bodyPr/>
                    <a:lstStyle/>
                    <a:p>
                      <a:endParaRPr lang="sv-SE" sz="2300" dirty="0"/>
                    </a:p>
                  </a:txBody>
                  <a:tcPr marL="115651" marR="115651" marT="57825" marB="57825" anchor="ctr"/>
                </a:tc>
                <a:extLst>
                  <a:ext uri="{0D108BD9-81ED-4DB2-BD59-A6C34878D82A}">
                    <a16:rowId xmlns:a16="http://schemas.microsoft.com/office/drawing/2014/main" val="1288867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167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22AEA48A7BA54CA2FEA14C06DA2556" ma:contentTypeVersion="11" ma:contentTypeDescription="Skapa ett nytt dokument." ma:contentTypeScope="" ma:versionID="385b2946616c47a274cd16edb7609b67">
  <xsd:schema xmlns:xsd="http://www.w3.org/2001/XMLSchema" xmlns:xs="http://www.w3.org/2001/XMLSchema" xmlns:p="http://schemas.microsoft.com/office/2006/metadata/properties" xmlns:ns3="375bd2b3-8917-4af1-bb26-1aee7a525575" xmlns:ns4="785b5f6d-ba44-41ee-97bd-fe06030b4f2f" targetNamespace="http://schemas.microsoft.com/office/2006/metadata/properties" ma:root="true" ma:fieldsID="011e345556ce913697f01b3e3ac80746" ns3:_="" ns4:_="">
    <xsd:import namespace="375bd2b3-8917-4af1-bb26-1aee7a525575"/>
    <xsd:import namespace="785b5f6d-ba44-41ee-97bd-fe06030b4f2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5bd2b3-8917-4af1-bb26-1aee7a52557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Delar tips,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5b5f6d-ba44-41ee-97bd-fe06030b4f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7104E2-DDA0-46E0-8CF1-D13D88E9CEB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375bd2b3-8917-4af1-bb26-1aee7a525575"/>
    <ds:schemaRef ds:uri="785b5f6d-ba44-41ee-97bd-fe06030b4f2f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DAF215C-D4ED-4F1B-AF1E-4CA40A66C7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5bd2b3-8917-4af1-bb26-1aee7a525575"/>
    <ds:schemaRef ds:uri="785b5f6d-ba44-41ee-97bd-fe06030b4f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A0752F-26A0-4B84-8BDA-977F1F5397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331</Words>
  <Application>Microsoft Office PowerPoint</Application>
  <PresentationFormat>Bredbild</PresentationFormat>
  <Paragraphs>51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Elevhälsoarbete  2019-2020</vt:lpstr>
      <vt:lpstr>Planering</vt:lpstr>
      <vt:lpstr>Pedagogiska upplägget </vt:lpstr>
      <vt:lpstr> Stöd och struktur   För att minska stressen i  skolarbetet vill eleverna  att vi tänker på : </vt:lpstr>
      <vt:lpstr>Elevsyn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Anna Edlund</dc:creator>
  <cp:lastModifiedBy>Erik Juntikka</cp:lastModifiedBy>
  <cp:revision>878</cp:revision>
  <dcterms:created xsi:type="dcterms:W3CDTF">2019-12-13T12:27:55Z</dcterms:created>
  <dcterms:modified xsi:type="dcterms:W3CDTF">2020-01-17T15:34:31Z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0x0101007A22AEA48A7BA54CA2FEA14C06DA2556</vt:lpwstr>
  </property>
</Properties>
</file>