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1"/>
  </p:notesMasterIdLst>
  <p:sldIdLst>
    <p:sldId id="256" r:id="rId5"/>
    <p:sldId id="257" r:id="rId6"/>
    <p:sldId id="258" r:id="rId7"/>
    <p:sldId id="259" r:id="rId8"/>
    <p:sldId id="260" r:id="rId9"/>
    <p:sldId id="261" r:id="rId10"/>
    <p:sldId id="262" r:id="rId11"/>
    <p:sldId id="263" r:id="rId12"/>
    <p:sldId id="264" r:id="rId13"/>
    <p:sldId id="265" r:id="rId14"/>
    <p:sldId id="266" r:id="rId15"/>
    <p:sldId id="268" r:id="rId16"/>
    <p:sldId id="269" r:id="rId17"/>
    <p:sldId id="270" r:id="rId18"/>
    <p:sldId id="267" r:id="rId19"/>
    <p:sldId id="27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96" autoAdjust="0"/>
    <p:restoredTop sz="94660"/>
  </p:normalViewPr>
  <p:slideViewPr>
    <p:cSldViewPr snapToGrid="0">
      <p:cViewPr varScale="1">
        <p:scale>
          <a:sx n="72" d="100"/>
          <a:sy n="72" d="100"/>
        </p:scale>
        <p:origin x="60" y="8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B2DA10-6FEF-488A-8E6E-DA935EC37975}" type="datetimeFigureOut">
              <a:rPr lang="sv-SE" smtClean="0"/>
              <a:t>2023-01-27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C26DCB-5F9E-4A8A-AFFC-99E71228BD6C}" type="slidenum">
              <a:rPr lang="sv-SE" smtClean="0"/>
              <a:t>‹#›</a:t>
            </a:fld>
            <a:endParaRPr lang="sv-SE"/>
          </a:p>
        </p:txBody>
      </p:sp>
    </p:spTree>
    <p:extLst>
      <p:ext uri="{BB962C8B-B14F-4D97-AF65-F5344CB8AC3E}">
        <p14:creationId xmlns:p14="http://schemas.microsoft.com/office/powerpoint/2010/main" val="3399924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t>Undervisning som utgår från elevens tidigare kunskaper och erfarenheter. Fyll ut det som saknas! (vad vet de?, Vilka missförstånd?, Vilka luckor?, Vilken inställning?</a:t>
            </a:r>
          </a:p>
          <a:p>
            <a:pPr marL="171450" indent="-171450">
              <a:buFont typeface="Arial" panose="020B0604020202020204" pitchFamily="34" charset="0"/>
              <a:buChar char="•"/>
            </a:pPr>
            <a:r>
              <a:rPr lang="sv-SE" dirty="0"/>
              <a:t>Strukturerad undervisning som kännetecknas av meningsfullhet, höga förväntningar, kognitivt utmanande uppgifter samt ett tillåtande klimat</a:t>
            </a:r>
          </a:p>
          <a:p>
            <a:pPr marL="171450" indent="-171450">
              <a:buFont typeface="Arial" panose="020B0604020202020204" pitchFamily="34" charset="0"/>
              <a:buChar char="•"/>
            </a:pPr>
            <a:r>
              <a:rPr lang="sv-SE" dirty="0"/>
              <a:t>Undervisning som erbjuder eleverna rik stöttning utifrån elevernas förutsättningar och behov</a:t>
            </a:r>
          </a:p>
          <a:p>
            <a:pPr marL="171450" indent="-171450">
              <a:buFont typeface="Arial" panose="020B0604020202020204" pitchFamily="34" charset="0"/>
              <a:buChar char="•"/>
            </a:pPr>
            <a:r>
              <a:rPr lang="sv-SE" dirty="0"/>
              <a:t>Undervisning där elevernas modersmål används som resurs i lärandet (utgå från modersmålet för att förstå eller förmedla på sitt eget språk)</a:t>
            </a:r>
          </a:p>
          <a:p>
            <a:pPr marL="171450" indent="-171450">
              <a:buFont typeface="Arial" panose="020B0604020202020204" pitchFamily="34" charset="0"/>
              <a:buChar char="•"/>
            </a:pPr>
            <a:r>
              <a:rPr lang="sv-SE" dirty="0"/>
              <a:t>Undervisning där eleverna ges stort talutrymme och många varierande möjligheter till interaktion, både i klassrummet och i mindre grupper (tänk 50/50 för lärare och elevs talutrymme)</a:t>
            </a:r>
          </a:p>
          <a:p>
            <a:pPr marL="171450" indent="-171450">
              <a:buFont typeface="Arial" panose="020B0604020202020204" pitchFamily="34" charset="0"/>
              <a:buChar char="•"/>
            </a:pPr>
            <a:r>
              <a:rPr lang="sv-SE" dirty="0"/>
              <a:t>Undervisning där eleverna får utveckla språk och kunskaper parallellt.  </a:t>
            </a:r>
          </a:p>
        </p:txBody>
      </p:sp>
      <p:sp>
        <p:nvSpPr>
          <p:cNvPr id="4" name="Platshållare för bildnummer 3"/>
          <p:cNvSpPr>
            <a:spLocks noGrp="1"/>
          </p:cNvSpPr>
          <p:nvPr>
            <p:ph type="sldNum" sz="quarter" idx="5"/>
          </p:nvPr>
        </p:nvSpPr>
        <p:spPr/>
        <p:txBody>
          <a:bodyPr/>
          <a:lstStyle/>
          <a:p>
            <a:fld id="{9CC26DCB-5F9E-4A8A-AFFC-99E71228BD6C}" type="slidenum">
              <a:rPr lang="sv-SE" smtClean="0"/>
              <a:t>2</a:t>
            </a:fld>
            <a:endParaRPr lang="sv-SE"/>
          </a:p>
        </p:txBody>
      </p:sp>
    </p:spTree>
    <p:extLst>
      <p:ext uri="{BB962C8B-B14F-4D97-AF65-F5344CB8AC3E}">
        <p14:creationId xmlns:p14="http://schemas.microsoft.com/office/powerpoint/2010/main" val="3024211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CC26DCB-5F9E-4A8A-AFFC-99E71228BD6C}" type="slidenum">
              <a:rPr lang="sv-SE" smtClean="0"/>
              <a:t>4</a:t>
            </a:fld>
            <a:endParaRPr lang="sv-SE"/>
          </a:p>
        </p:txBody>
      </p:sp>
    </p:spTree>
    <p:extLst>
      <p:ext uri="{BB962C8B-B14F-4D97-AF65-F5344CB8AC3E}">
        <p14:creationId xmlns:p14="http://schemas.microsoft.com/office/powerpoint/2010/main" val="3525945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Gör ett </a:t>
            </a:r>
            <a:r>
              <a:rPr lang="sv-SE" dirty="0" err="1"/>
              <a:t>wordcloud</a:t>
            </a:r>
            <a:r>
              <a:rPr lang="sv-SE" dirty="0"/>
              <a:t> i </a:t>
            </a:r>
            <a:r>
              <a:rPr lang="sv-SE" dirty="0" err="1"/>
              <a:t>menti</a:t>
            </a:r>
            <a:endParaRPr lang="sv-SE" dirty="0"/>
          </a:p>
        </p:txBody>
      </p:sp>
      <p:sp>
        <p:nvSpPr>
          <p:cNvPr id="4" name="Platshållare för bildnummer 3"/>
          <p:cNvSpPr>
            <a:spLocks noGrp="1"/>
          </p:cNvSpPr>
          <p:nvPr>
            <p:ph type="sldNum" sz="quarter" idx="5"/>
          </p:nvPr>
        </p:nvSpPr>
        <p:spPr/>
        <p:txBody>
          <a:bodyPr/>
          <a:lstStyle/>
          <a:p>
            <a:fld id="{9CC26DCB-5F9E-4A8A-AFFC-99E71228BD6C}" type="slidenum">
              <a:rPr lang="sv-SE" smtClean="0"/>
              <a:t>6</a:t>
            </a:fld>
            <a:endParaRPr lang="sv-SE"/>
          </a:p>
        </p:txBody>
      </p:sp>
    </p:spTree>
    <p:extLst>
      <p:ext uri="{BB962C8B-B14F-4D97-AF65-F5344CB8AC3E}">
        <p14:creationId xmlns:p14="http://schemas.microsoft.com/office/powerpoint/2010/main" val="4230336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Fundera på vilka kunskapsmål respektive språkmål du har.</a:t>
            </a:r>
          </a:p>
        </p:txBody>
      </p:sp>
      <p:sp>
        <p:nvSpPr>
          <p:cNvPr id="4" name="Platshållare för bildnummer 3"/>
          <p:cNvSpPr>
            <a:spLocks noGrp="1"/>
          </p:cNvSpPr>
          <p:nvPr>
            <p:ph type="sldNum" sz="quarter" idx="5"/>
          </p:nvPr>
        </p:nvSpPr>
        <p:spPr/>
        <p:txBody>
          <a:bodyPr/>
          <a:lstStyle/>
          <a:p>
            <a:fld id="{9CC26DCB-5F9E-4A8A-AFFC-99E71228BD6C}" type="slidenum">
              <a:rPr lang="sv-SE" smtClean="0"/>
              <a:t>7</a:t>
            </a:fld>
            <a:endParaRPr lang="sv-SE"/>
          </a:p>
        </p:txBody>
      </p:sp>
    </p:spTree>
    <p:extLst>
      <p:ext uri="{BB962C8B-B14F-4D97-AF65-F5344CB8AC3E}">
        <p14:creationId xmlns:p14="http://schemas.microsoft.com/office/powerpoint/2010/main" val="327238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Välj ett område där ni ska skriva något och arbeta efter cirkelmodellen. Först så går ni tillsammans igenom </a:t>
            </a:r>
          </a:p>
        </p:txBody>
      </p:sp>
      <p:sp>
        <p:nvSpPr>
          <p:cNvPr id="4" name="Platshållare för bildnummer 3"/>
          <p:cNvSpPr>
            <a:spLocks noGrp="1"/>
          </p:cNvSpPr>
          <p:nvPr>
            <p:ph type="sldNum" sz="quarter" idx="5"/>
          </p:nvPr>
        </p:nvSpPr>
        <p:spPr/>
        <p:txBody>
          <a:bodyPr/>
          <a:lstStyle/>
          <a:p>
            <a:fld id="{9CC26DCB-5F9E-4A8A-AFFC-99E71228BD6C}" type="slidenum">
              <a:rPr lang="sv-SE" smtClean="0"/>
              <a:t>9</a:t>
            </a:fld>
            <a:endParaRPr lang="sv-SE"/>
          </a:p>
        </p:txBody>
      </p:sp>
    </p:spTree>
    <p:extLst>
      <p:ext uri="{BB962C8B-B14F-4D97-AF65-F5344CB8AC3E}">
        <p14:creationId xmlns:p14="http://schemas.microsoft.com/office/powerpoint/2010/main" val="4292587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Dela in klassen i expertgrupper där de tillsammans lär sig något begränsat. Det kan vara bra med stödord/stödbilder eller liknande. Viktigt att alla skriver ner den fakta de lär sig så att de sedan kan ta med den till de mixade grupperna. När alla kan sin del så delar ni grupperna med en från varje expertgrupp och då får eleverna lära av varandra.</a:t>
            </a:r>
          </a:p>
        </p:txBody>
      </p:sp>
      <p:sp>
        <p:nvSpPr>
          <p:cNvPr id="4" name="Platshållare för bildnummer 3"/>
          <p:cNvSpPr>
            <a:spLocks noGrp="1"/>
          </p:cNvSpPr>
          <p:nvPr>
            <p:ph type="sldNum" sz="quarter" idx="5"/>
          </p:nvPr>
        </p:nvSpPr>
        <p:spPr/>
        <p:txBody>
          <a:bodyPr/>
          <a:lstStyle/>
          <a:p>
            <a:fld id="{9CC26DCB-5F9E-4A8A-AFFC-99E71228BD6C}" type="slidenum">
              <a:rPr lang="sv-SE" smtClean="0"/>
              <a:t>10</a:t>
            </a:fld>
            <a:endParaRPr lang="sv-SE"/>
          </a:p>
        </p:txBody>
      </p:sp>
    </p:spTree>
    <p:extLst>
      <p:ext uri="{BB962C8B-B14F-4D97-AF65-F5344CB8AC3E}">
        <p14:creationId xmlns:p14="http://schemas.microsoft.com/office/powerpoint/2010/main" val="1225965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Kunskap om vilken typ av text (</a:t>
            </a:r>
            <a:r>
              <a:rPr lang="sv-SE" dirty="0" err="1"/>
              <a:t>schmantisk</a:t>
            </a:r>
            <a:r>
              <a:rPr lang="sv-SE" dirty="0"/>
              <a:t>) det kommer att vara och även vad texten kommer att innehålla (intuitiv) – förförståelse</a:t>
            </a:r>
          </a:p>
          <a:p>
            <a:r>
              <a:rPr lang="sv-SE" dirty="0"/>
              <a:t>Två viktiga funktioner av läsaktiviteter: 1. De ska hjälpa läsarna att förstå just den text de läser. 2. De ska hjälpa läsarna att utveckla goda lässtrategier inför läsandet av andra texter.</a:t>
            </a:r>
          </a:p>
          <a:p>
            <a:r>
              <a:rPr lang="sv-SE" sz="1200" b="1" i="0" kern="1200" dirty="0">
                <a:solidFill>
                  <a:schemeClr val="tx1"/>
                </a:solidFill>
                <a:effectLst/>
                <a:latin typeface="+mn-lt"/>
                <a:ea typeface="+mn-ea"/>
                <a:cs typeface="+mn-cs"/>
              </a:rPr>
              <a:t>öre-läsning-aktiviteter</a:t>
            </a:r>
            <a:r>
              <a:rPr lang="sv-SE" sz="1200" b="0" i="0" kern="1200" dirty="0">
                <a:solidFill>
                  <a:schemeClr val="tx1"/>
                </a:solidFill>
                <a:effectLst/>
                <a:latin typeface="+mn-lt"/>
                <a:ea typeface="+mn-ea"/>
                <a:cs typeface="+mn-cs"/>
              </a:rPr>
              <a:t> kan vara att man tittar på bilder eller annat visuellt stöd för att väcka intresse och samla ord/begrepp i en tankekarta. Det kan vara att man med hjälp av en modersmålslärare har låtit eleven läsa samma text på sitt modersmål. Det kan vara att man tittar på textens layout, rubriker, underrubriker, faktarutor </a:t>
            </a:r>
            <a:r>
              <a:rPr lang="sv-SE" sz="1200" b="0" i="0" kern="1200" dirty="0" err="1">
                <a:solidFill>
                  <a:schemeClr val="tx1"/>
                </a:solidFill>
                <a:effectLst/>
                <a:latin typeface="+mn-lt"/>
                <a:ea typeface="+mn-ea"/>
                <a:cs typeface="+mn-cs"/>
              </a:rPr>
              <a:t>etc</a:t>
            </a:r>
            <a:r>
              <a:rPr lang="sv-SE" sz="1200" b="0" i="0" kern="1200" dirty="0">
                <a:solidFill>
                  <a:schemeClr val="tx1"/>
                </a:solidFill>
                <a:effectLst/>
                <a:latin typeface="+mn-lt"/>
                <a:ea typeface="+mn-ea"/>
                <a:cs typeface="+mn-cs"/>
              </a:rPr>
              <a:t> och försöker gissa vad texten handlar om. Det kan också vara att någon berättar något om det texten handlar om, något självupplevt och engagerande, kanske.</a:t>
            </a:r>
          </a:p>
          <a:p>
            <a:br>
              <a:rPr lang="sv-SE" sz="1200" b="0" i="0" kern="1200" dirty="0">
                <a:solidFill>
                  <a:schemeClr val="tx1"/>
                </a:solidFill>
                <a:effectLst/>
                <a:latin typeface="+mn-lt"/>
                <a:ea typeface="+mn-ea"/>
                <a:cs typeface="+mn-cs"/>
              </a:rPr>
            </a:br>
            <a:endParaRPr lang="sv-SE" sz="1200" b="0" i="0" kern="1200" dirty="0">
              <a:solidFill>
                <a:schemeClr val="tx1"/>
              </a:solidFill>
              <a:effectLst/>
              <a:latin typeface="+mn-lt"/>
              <a:ea typeface="+mn-ea"/>
              <a:cs typeface="+mn-cs"/>
            </a:endParaRPr>
          </a:p>
          <a:p>
            <a:r>
              <a:rPr lang="sv-SE" sz="1200" b="0" i="0" kern="1200" dirty="0">
                <a:solidFill>
                  <a:schemeClr val="tx1"/>
                </a:solidFill>
                <a:effectLst/>
                <a:latin typeface="+mn-lt"/>
                <a:ea typeface="+mn-ea"/>
                <a:cs typeface="+mn-cs"/>
              </a:rPr>
              <a:t>Att arbeta mycket med förförståelse är oerhört viktigt. Traditionellt brukar lärare gå igenom "svåra ord", ord som är nya för de flesta elever, men det räcker inte att bara gå igenom dessa ord innan man läser, man måste även fokusera på det under själva läsningen.</a:t>
            </a:r>
          </a:p>
          <a:p>
            <a:endParaRPr lang="sv-SE" dirty="0"/>
          </a:p>
        </p:txBody>
      </p:sp>
      <p:sp>
        <p:nvSpPr>
          <p:cNvPr id="4" name="Platshållare för bildnummer 3"/>
          <p:cNvSpPr>
            <a:spLocks noGrp="1"/>
          </p:cNvSpPr>
          <p:nvPr>
            <p:ph type="sldNum" sz="quarter" idx="5"/>
          </p:nvPr>
        </p:nvSpPr>
        <p:spPr/>
        <p:txBody>
          <a:bodyPr/>
          <a:lstStyle/>
          <a:p>
            <a:fld id="{9CC26DCB-5F9E-4A8A-AFFC-99E71228BD6C}" type="slidenum">
              <a:rPr lang="sv-SE" smtClean="0"/>
              <a:t>11</a:t>
            </a:fld>
            <a:endParaRPr lang="sv-SE"/>
          </a:p>
        </p:txBody>
      </p:sp>
    </p:spTree>
    <p:extLst>
      <p:ext uri="{BB962C8B-B14F-4D97-AF65-F5344CB8AC3E}">
        <p14:creationId xmlns:p14="http://schemas.microsoft.com/office/powerpoint/2010/main" val="3302384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kern="1200" dirty="0">
                <a:solidFill>
                  <a:schemeClr val="tx1"/>
                </a:solidFill>
                <a:effectLst/>
                <a:latin typeface="+mn-lt"/>
                <a:ea typeface="+mn-ea"/>
                <a:cs typeface="+mn-cs"/>
              </a:rPr>
              <a:t>Under-läsning-aktiviteter</a:t>
            </a:r>
            <a:r>
              <a:rPr lang="sv-SE" sz="1200" b="0" i="0" kern="1200" dirty="0">
                <a:solidFill>
                  <a:schemeClr val="tx1"/>
                </a:solidFill>
                <a:effectLst/>
                <a:latin typeface="+mn-lt"/>
                <a:ea typeface="+mn-ea"/>
                <a:cs typeface="+mn-cs"/>
              </a:rPr>
              <a:t> kan vara att man börjar med att </a:t>
            </a:r>
            <a:r>
              <a:rPr lang="sv-SE" sz="1200" b="0" i="0" kern="1200" dirty="0" err="1">
                <a:solidFill>
                  <a:schemeClr val="tx1"/>
                </a:solidFill>
                <a:effectLst/>
                <a:latin typeface="+mn-lt"/>
                <a:ea typeface="+mn-ea"/>
                <a:cs typeface="+mn-cs"/>
              </a:rPr>
              <a:t>skumläsa</a:t>
            </a:r>
            <a:r>
              <a:rPr lang="sv-SE" sz="1200" b="0" i="0" kern="1200" dirty="0">
                <a:solidFill>
                  <a:schemeClr val="tx1"/>
                </a:solidFill>
                <a:effectLst/>
                <a:latin typeface="+mn-lt"/>
                <a:ea typeface="+mn-ea"/>
                <a:cs typeface="+mn-cs"/>
              </a:rPr>
              <a:t>, att ögna igenom texten. Låt eleverna berätta vad de tror att det är för typ av text och vilken information den innehåller. Man kan läsa och pausa och ställa frågor av typen "Vad tror ni händer nu?" eller "Varför blev det så?" och låta eleverna diskutera två och två och motivera sina svar. En annan aktivitet är att man kan skriva frågor i marginalen på texten. Frågor som ska träna eleverna i lässtrategier, inte kontrollfrågor på textens innehåll. Exempel på frågor kan vara att eleven ska gissa vad ett specifikt ord betyder, eller kunna visa vad som är viktigaste informationen i ett stycke. Det kan också vara en uppgift utifrån en beskrivning: "Om du skulle rita det här, hur skulle det då se ut?"</a:t>
            </a:r>
          </a:p>
          <a:p>
            <a:br>
              <a:rPr lang="sv-SE" sz="1200" b="0" i="0" kern="1200" dirty="0">
                <a:solidFill>
                  <a:schemeClr val="tx1"/>
                </a:solidFill>
                <a:effectLst/>
                <a:latin typeface="+mn-lt"/>
                <a:ea typeface="+mn-ea"/>
                <a:cs typeface="+mn-cs"/>
              </a:rPr>
            </a:br>
            <a:endParaRPr lang="sv-SE" sz="1200" b="0" i="0" kern="1200" dirty="0">
              <a:solidFill>
                <a:schemeClr val="tx1"/>
              </a:solidFill>
              <a:effectLst/>
              <a:latin typeface="+mn-lt"/>
              <a:ea typeface="+mn-ea"/>
              <a:cs typeface="+mn-cs"/>
            </a:endParaRPr>
          </a:p>
          <a:p>
            <a:r>
              <a:rPr lang="sv-SE" sz="1200" b="0" i="0" kern="1200" dirty="0">
                <a:solidFill>
                  <a:schemeClr val="tx1"/>
                </a:solidFill>
                <a:effectLst/>
                <a:latin typeface="+mn-lt"/>
                <a:ea typeface="+mn-ea"/>
                <a:cs typeface="+mn-cs"/>
              </a:rPr>
              <a:t>Det finns mängder att aktiviteter att göra under läsningen men minst lika viktigt är de aktiviteter man gör efter läsningen. Det är nu eleverna har möjlighet att gå in på djupet i texten och det är dessa aktiviteter som ofta ger eleverna strategier att klara av att läsa liknande texter på egen hand i framtiden. Det är också efter läsningen som eleverna kan ge personlig respons och kritik på det de har läst.</a:t>
            </a:r>
          </a:p>
          <a:p>
            <a:endParaRPr lang="sv-SE" dirty="0"/>
          </a:p>
        </p:txBody>
      </p:sp>
      <p:sp>
        <p:nvSpPr>
          <p:cNvPr id="4" name="Platshållare för bildnummer 3"/>
          <p:cNvSpPr>
            <a:spLocks noGrp="1"/>
          </p:cNvSpPr>
          <p:nvPr>
            <p:ph type="sldNum" sz="quarter" idx="5"/>
          </p:nvPr>
        </p:nvSpPr>
        <p:spPr/>
        <p:txBody>
          <a:bodyPr/>
          <a:lstStyle/>
          <a:p>
            <a:fld id="{9CC26DCB-5F9E-4A8A-AFFC-99E71228BD6C}" type="slidenum">
              <a:rPr lang="sv-SE" smtClean="0"/>
              <a:t>12</a:t>
            </a:fld>
            <a:endParaRPr lang="sv-SE"/>
          </a:p>
        </p:txBody>
      </p:sp>
    </p:spTree>
    <p:extLst>
      <p:ext uri="{BB962C8B-B14F-4D97-AF65-F5344CB8AC3E}">
        <p14:creationId xmlns:p14="http://schemas.microsoft.com/office/powerpoint/2010/main" val="115320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kern="1200" dirty="0">
                <a:solidFill>
                  <a:schemeClr val="tx1"/>
                </a:solidFill>
                <a:effectLst/>
                <a:latin typeface="+mn-lt"/>
                <a:ea typeface="+mn-ea"/>
                <a:cs typeface="+mn-cs"/>
              </a:rPr>
              <a:t>Efter-läsning-aktiviteter</a:t>
            </a:r>
            <a:r>
              <a:rPr lang="sv-SE" sz="1200" b="0" i="0" kern="1200" dirty="0">
                <a:solidFill>
                  <a:schemeClr val="tx1"/>
                </a:solidFill>
                <a:effectLst/>
                <a:latin typeface="+mn-lt"/>
                <a:ea typeface="+mn-ea"/>
                <a:cs typeface="+mn-cs"/>
              </a:rPr>
              <a:t> kan vara att man ger eleverna en samling påståenden utifrån texten som eleverna ska ta ställning till, det kan vara enkla "sant eller falskt"-påståenden. Det kan vara uppgifter där eleverna ska sammanfatta text eller kanske sätta egna underrubriker på stycken. Det kan vara </a:t>
            </a:r>
            <a:r>
              <a:rPr lang="sv-SE" sz="1200" b="0" i="0" kern="1200" dirty="0" err="1">
                <a:solidFill>
                  <a:schemeClr val="tx1"/>
                </a:solidFill>
                <a:effectLst/>
                <a:latin typeface="+mn-lt"/>
                <a:ea typeface="+mn-ea"/>
                <a:cs typeface="+mn-cs"/>
              </a:rPr>
              <a:t>lucktexter</a:t>
            </a:r>
            <a:r>
              <a:rPr lang="sv-SE" sz="1200" b="0" i="0" kern="1200" dirty="0">
                <a:solidFill>
                  <a:schemeClr val="tx1"/>
                </a:solidFill>
                <a:effectLst/>
                <a:latin typeface="+mn-lt"/>
                <a:ea typeface="+mn-ea"/>
                <a:cs typeface="+mn-cs"/>
              </a:rPr>
              <a:t> (dvs texter där vissa ord saknas) av olika slag beroende på vad i språket det är man tränar för tillfället. Det kan vara uppgifter där eleverna ska rekonstruera en text som man klippt sönder, kanske i meningar, ord eller i satser, för att träna ordföljd eller hur man bygger meningar. Det kan också vara att man klipper i sär ord till bokstäver för att eleverna ska träna vissa stavningsmönster. Efter läsningen kan man också göra uppgifter där eleverna får ändra om slutet på, eller fortsätta skriva, texten. Eller kanske ändra perspektiv eller något i handlingen. Att dramatisera en text är ett annat sätt att bearbeta den på. Vissa elever kan även uppskatta att få omvandla en berättelse till en serie där dialoger motsvaras av pratbubblor. Har man en berättelse med mycket dialog så kan man på ett roligt sätt träna högläsning genom att dela upp texten mellan olika elever som då får agera skådespelare. På så sätt läser ofta eleverna med mycket mer inlevelse och tro det eller ej, de får ofta till ett mycket svenskare uttal.</a:t>
            </a:r>
            <a:endParaRPr lang="sv-SE" dirty="0"/>
          </a:p>
        </p:txBody>
      </p:sp>
      <p:sp>
        <p:nvSpPr>
          <p:cNvPr id="4" name="Platshållare för bildnummer 3"/>
          <p:cNvSpPr>
            <a:spLocks noGrp="1"/>
          </p:cNvSpPr>
          <p:nvPr>
            <p:ph type="sldNum" sz="quarter" idx="5"/>
          </p:nvPr>
        </p:nvSpPr>
        <p:spPr/>
        <p:txBody>
          <a:bodyPr/>
          <a:lstStyle/>
          <a:p>
            <a:fld id="{9CC26DCB-5F9E-4A8A-AFFC-99E71228BD6C}" type="slidenum">
              <a:rPr lang="sv-SE" smtClean="0"/>
              <a:t>13</a:t>
            </a:fld>
            <a:endParaRPr lang="sv-SE"/>
          </a:p>
        </p:txBody>
      </p:sp>
    </p:spTree>
    <p:extLst>
      <p:ext uri="{BB962C8B-B14F-4D97-AF65-F5344CB8AC3E}">
        <p14:creationId xmlns:p14="http://schemas.microsoft.com/office/powerpoint/2010/main" val="40308916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sv-SE"/>
              <a:t>Klicka här för att ändra mall för rubrikformat</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tx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sv-SE"/>
              <a:t>Klicka här för att ändra mall för rubrikformat</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sv-SE"/>
              <a:t>Klicka här för att ändra mall för rubrikformat</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tx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48A87A34-81AB-432B-8DAE-1953F412C126}" type="datetimeFigureOut">
              <a:rPr lang="en-US" dirty="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sv-SE"/>
              <a:t>Klicka här för att ändra mall för rubrikformat</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12" name="Content Placeholder 3"/>
          <p:cNvSpPr>
            <a:spLocks noGrp="1"/>
          </p:cNvSpPr>
          <p:nvPr>
            <p:ph sz="quarter" idx="13"/>
          </p:nvPr>
        </p:nvSpPr>
        <p:spPr>
          <a:xfrm>
            <a:off x="913774" y="3051012"/>
            <a:ext cx="5106027" cy="27401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13" name="Content Placeholder 5"/>
          <p:cNvSpPr>
            <a:spLocks noGrp="1"/>
          </p:cNvSpPr>
          <p:nvPr>
            <p:ph sz="quarter" idx="14"/>
          </p:nvPr>
        </p:nvSpPr>
        <p:spPr>
          <a:xfrm>
            <a:off x="6172200" y="3051012"/>
            <a:ext cx="5105401" cy="27401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sv-SE"/>
              <a:t>Klicka här för att ändra mall för rubrikformat</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p:txBody>
          <a:bodyPr/>
          <a:lstStyle/>
          <a:p>
            <a:fld id="{48A87A34-81AB-432B-8DAE-1953F412C126}" type="datetimeFigureOut">
              <a:rPr lang="en-US" dirty="0"/>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p:txBody>
          <a:bodyPr/>
          <a:lstStyle/>
          <a:p>
            <a:fld id="{48A87A34-81AB-432B-8DAE-1953F412C126}" type="datetimeFigureOut">
              <a:rPr lang="en-US" dirty="0"/>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p:txBody>
          <a:bodyPr/>
          <a:lstStyle/>
          <a:p>
            <a:fld id="{48A87A34-81AB-432B-8DAE-1953F412C126}" type="datetimeFigureOut">
              <a:rPr lang="en-US" dirty="0"/>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sv-SE"/>
              <a:t>Klicka här för att ändra mall för rubrikformat</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p:txBody>
          <a:bodyPr/>
          <a:lstStyle/>
          <a:p>
            <a:fld id="{48A87A34-81AB-432B-8DAE-1953F412C126}" type="datetimeFigureOut">
              <a:rPr lang="en-US" dirty="0"/>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sv-SE"/>
              <a:t>Klicka här för att ändra mall för rubrikformat</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p:txBody>
          <a:bodyPr/>
          <a:lstStyle/>
          <a:p>
            <a:fld id="{48A87A34-81AB-432B-8DAE-1953F412C126}" type="datetimeFigureOut">
              <a:rPr lang="en-US" dirty="0"/>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sv-SE"/>
              <a:t>Klicka här för att ändra mall för rubrikformat</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p:txBody>
          <a:bodyPr/>
          <a:lstStyle/>
          <a:p>
            <a:fld id="{48A87A34-81AB-432B-8DAE-1953F412C126}" type="datetimeFigureOut">
              <a:rPr lang="en-US" dirty="0"/>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er">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sv-SE"/>
              <a:t>Klicka här för att ändra mall för rubrikformat</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3" name="Date Placeholder 2"/>
          <p:cNvSpPr>
            <a:spLocks noGrp="1"/>
          </p:cNvSpPr>
          <p:nvPr>
            <p:ph type="dt" sz="half" idx="10"/>
          </p:nvPr>
        </p:nvSpPr>
        <p:spPr/>
        <p:txBody>
          <a:bodyPr/>
          <a:lstStyle/>
          <a:p>
            <a:fld id="{48A87A34-81AB-432B-8DAE-1953F412C126}" type="datetimeFigureOut">
              <a:rPr lang="en-US" dirty="0"/>
              <a:t>1/27/2023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kolumner">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sv-SE"/>
              <a:t>Klicka här för att ändra mall för rubrikformat</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3" name="Date Placeholder 2"/>
          <p:cNvSpPr>
            <a:spLocks noGrp="1"/>
          </p:cNvSpPr>
          <p:nvPr>
            <p:ph type="dt" sz="half" idx="10"/>
          </p:nvPr>
        </p:nvSpPr>
        <p:spPr/>
        <p:txBody>
          <a:bodyPr/>
          <a:lstStyle/>
          <a:p>
            <a:fld id="{48A87A34-81AB-432B-8DAE-1953F412C126}" type="datetimeFigureOut">
              <a:rPr lang="en-US" dirty="0"/>
              <a:t>1/27/2023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sv-SE"/>
              <a:t>Klicka här för att ändra mall för rubrikformat</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sv-SE"/>
              <a:t>Klicka här för att ändra mall för rubrikformat</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4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1/27/2023</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outerShdw blurRad="38100" dist="38100" dir="2700000" algn="tl">
              <a:srgbClr val="000000">
                <a:alpha val="43137"/>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outerShdw blurRad="47625" dist="12700" dir="2700000" algn="tl" rotWithShape="0">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outerShdw blurRad="47625" dist="12700" dir="2700000" algn="tl" rotWithShape="0">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9741EE-9B93-4240-BB16-2D37334E6FC2}"/>
              </a:ext>
            </a:extLst>
          </p:cNvPr>
          <p:cNvSpPr>
            <a:spLocks noGrp="1"/>
          </p:cNvSpPr>
          <p:nvPr>
            <p:ph type="ctrTitle"/>
          </p:nvPr>
        </p:nvSpPr>
        <p:spPr/>
        <p:txBody>
          <a:bodyPr/>
          <a:lstStyle/>
          <a:p>
            <a:r>
              <a:rPr lang="sv-SE" dirty="0" err="1"/>
              <a:t>skua</a:t>
            </a:r>
            <a:endParaRPr lang="sv-SE" dirty="0"/>
          </a:p>
        </p:txBody>
      </p:sp>
      <p:sp>
        <p:nvSpPr>
          <p:cNvPr id="3" name="Underrubrik 2">
            <a:extLst>
              <a:ext uri="{FF2B5EF4-FFF2-40B4-BE49-F238E27FC236}">
                <a16:creationId xmlns:a16="http://schemas.microsoft.com/office/drawing/2014/main" id="{4D452E33-DE83-431A-87F8-A39B072F6B10}"/>
              </a:ext>
            </a:extLst>
          </p:cNvPr>
          <p:cNvSpPr>
            <a:spLocks noGrp="1"/>
          </p:cNvSpPr>
          <p:nvPr>
            <p:ph type="subTitle" idx="1"/>
          </p:nvPr>
        </p:nvSpPr>
        <p:spPr/>
        <p:txBody>
          <a:bodyPr/>
          <a:lstStyle/>
          <a:p>
            <a:r>
              <a:rPr lang="sv-SE" dirty="0"/>
              <a:t>Språk- och kunskapsutvecklande arbetssätt</a:t>
            </a:r>
          </a:p>
        </p:txBody>
      </p:sp>
    </p:spTree>
    <p:extLst>
      <p:ext uri="{BB962C8B-B14F-4D97-AF65-F5344CB8AC3E}">
        <p14:creationId xmlns:p14="http://schemas.microsoft.com/office/powerpoint/2010/main" val="2925060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45951F-1740-48FF-B8D4-C6A6526FDC9E}"/>
              </a:ext>
            </a:extLst>
          </p:cNvPr>
          <p:cNvSpPr>
            <a:spLocks noGrp="1"/>
          </p:cNvSpPr>
          <p:nvPr>
            <p:ph type="title"/>
          </p:nvPr>
        </p:nvSpPr>
        <p:spPr/>
        <p:txBody>
          <a:bodyPr/>
          <a:lstStyle/>
          <a:p>
            <a:r>
              <a:rPr lang="sv-SE" dirty="0"/>
              <a:t>Vad är språkutvecklande undervisning? </a:t>
            </a:r>
          </a:p>
        </p:txBody>
      </p:sp>
      <p:sp>
        <p:nvSpPr>
          <p:cNvPr id="3" name="Platshållare för innehåll 2">
            <a:extLst>
              <a:ext uri="{FF2B5EF4-FFF2-40B4-BE49-F238E27FC236}">
                <a16:creationId xmlns:a16="http://schemas.microsoft.com/office/drawing/2014/main" id="{0AC0BFDD-01FE-476B-8BFD-3AF92319C4D3}"/>
              </a:ext>
            </a:extLst>
          </p:cNvPr>
          <p:cNvSpPr>
            <a:spLocks noGrp="1"/>
          </p:cNvSpPr>
          <p:nvPr>
            <p:ph sz="quarter" idx="13"/>
          </p:nvPr>
        </p:nvSpPr>
        <p:spPr/>
        <p:txBody>
          <a:bodyPr/>
          <a:lstStyle/>
          <a:p>
            <a:r>
              <a:rPr lang="sv-SE" dirty="0"/>
              <a:t>Förförståelse</a:t>
            </a:r>
          </a:p>
          <a:p>
            <a:r>
              <a:rPr lang="sv-SE" dirty="0"/>
              <a:t>Kognitiva utmaningar</a:t>
            </a:r>
          </a:p>
          <a:p>
            <a:r>
              <a:rPr lang="sv-SE" dirty="0"/>
              <a:t>Stöttning</a:t>
            </a:r>
          </a:p>
          <a:p>
            <a:r>
              <a:rPr lang="sv-SE" dirty="0"/>
              <a:t>Modersmål</a:t>
            </a:r>
          </a:p>
          <a:p>
            <a:r>
              <a:rPr lang="sv-SE" dirty="0"/>
              <a:t>Interaktion</a:t>
            </a:r>
          </a:p>
          <a:p>
            <a:r>
              <a:rPr lang="sv-SE" dirty="0"/>
              <a:t>Språk &amp; ämne</a:t>
            </a:r>
          </a:p>
        </p:txBody>
      </p:sp>
    </p:spTree>
    <p:extLst>
      <p:ext uri="{BB962C8B-B14F-4D97-AF65-F5344CB8AC3E}">
        <p14:creationId xmlns:p14="http://schemas.microsoft.com/office/powerpoint/2010/main" val="279119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15E029-C03E-4FB9-BA64-713E3660572E}"/>
              </a:ext>
            </a:extLst>
          </p:cNvPr>
          <p:cNvSpPr>
            <a:spLocks noGrp="1"/>
          </p:cNvSpPr>
          <p:nvPr>
            <p:ph type="title"/>
          </p:nvPr>
        </p:nvSpPr>
        <p:spPr/>
        <p:txBody>
          <a:bodyPr/>
          <a:lstStyle/>
          <a:p>
            <a:r>
              <a:rPr lang="sv-SE" dirty="0"/>
              <a:t>förförståelse</a:t>
            </a:r>
          </a:p>
        </p:txBody>
      </p:sp>
      <p:sp>
        <p:nvSpPr>
          <p:cNvPr id="3" name="Platshållare för innehåll 2">
            <a:extLst>
              <a:ext uri="{FF2B5EF4-FFF2-40B4-BE49-F238E27FC236}">
                <a16:creationId xmlns:a16="http://schemas.microsoft.com/office/drawing/2014/main" id="{263EB841-2927-4588-9A53-E22265B9ADE1}"/>
              </a:ext>
            </a:extLst>
          </p:cNvPr>
          <p:cNvSpPr>
            <a:spLocks noGrp="1"/>
          </p:cNvSpPr>
          <p:nvPr>
            <p:ph sz="quarter" idx="13"/>
          </p:nvPr>
        </p:nvSpPr>
        <p:spPr/>
        <p:txBody>
          <a:bodyPr/>
          <a:lstStyle/>
          <a:p>
            <a:r>
              <a:rPr lang="sv-SE" dirty="0"/>
              <a:t>Börja i vardagen</a:t>
            </a:r>
          </a:p>
          <a:p>
            <a:r>
              <a:rPr lang="sv-SE" dirty="0"/>
              <a:t>Börja med en bild/bilder</a:t>
            </a:r>
          </a:p>
          <a:p>
            <a:r>
              <a:rPr lang="sv-SE" dirty="0"/>
              <a:t>Börja med att konkretisera</a:t>
            </a:r>
          </a:p>
          <a:p>
            <a:r>
              <a:rPr lang="sv-SE" dirty="0"/>
              <a:t>Börja med svåra ord</a:t>
            </a:r>
          </a:p>
          <a:p>
            <a:r>
              <a:rPr lang="sv-SE" dirty="0"/>
              <a:t>Börja med att aktivera förkunskaper kring texttypen</a:t>
            </a:r>
          </a:p>
          <a:p>
            <a:r>
              <a:rPr lang="sv-SE" dirty="0"/>
              <a:t>Börja med en eller flera meningar</a:t>
            </a:r>
          </a:p>
        </p:txBody>
      </p:sp>
      <p:pic>
        <p:nvPicPr>
          <p:cNvPr id="4098" name="Picture 2" descr="Narwhal tecknad karaktär. Roliga djur, 3D-vektor ikon — Stock Vektor ©  natis76 #310462862">
            <a:extLst>
              <a:ext uri="{FF2B5EF4-FFF2-40B4-BE49-F238E27FC236}">
                <a16:creationId xmlns:a16="http://schemas.microsoft.com/office/drawing/2014/main" id="{D9DA5909-9FD7-42E3-B93B-63A4B8D7DF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0001" y="2132646"/>
            <a:ext cx="2095500" cy="2181225"/>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a:extLst>
              <a:ext uri="{FF2B5EF4-FFF2-40B4-BE49-F238E27FC236}">
                <a16:creationId xmlns:a16="http://schemas.microsoft.com/office/drawing/2014/main" id="{7B5E5732-7BB5-4689-89A9-5DBD31D710DB}"/>
              </a:ext>
            </a:extLst>
          </p:cNvPr>
          <p:cNvSpPr txBox="1"/>
          <p:nvPr/>
        </p:nvSpPr>
        <p:spPr>
          <a:xfrm>
            <a:off x="8705461" y="4425609"/>
            <a:ext cx="2715208" cy="1477328"/>
          </a:xfrm>
          <a:prstGeom prst="rect">
            <a:avLst/>
          </a:prstGeom>
          <a:noFill/>
          <a:ln w="412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spAutoFit/>
          </a:bodyPr>
          <a:lstStyle/>
          <a:p>
            <a:r>
              <a:rPr lang="sv-SE" dirty="0"/>
              <a:t>Be din sittgranne blunda och beskriv vad du ser bara genom att använda former och färger.</a:t>
            </a:r>
          </a:p>
          <a:p>
            <a:r>
              <a:rPr lang="sv-SE" dirty="0"/>
              <a:t>Var det en bra beskrivning?</a:t>
            </a:r>
          </a:p>
        </p:txBody>
      </p:sp>
    </p:spTree>
    <p:extLst>
      <p:ext uri="{BB962C8B-B14F-4D97-AF65-F5344CB8AC3E}">
        <p14:creationId xmlns:p14="http://schemas.microsoft.com/office/powerpoint/2010/main" val="1498232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27F686-2291-4D1D-AC33-23B2F1822598}"/>
              </a:ext>
            </a:extLst>
          </p:cNvPr>
          <p:cNvSpPr>
            <a:spLocks noGrp="1"/>
          </p:cNvSpPr>
          <p:nvPr>
            <p:ph type="title"/>
          </p:nvPr>
        </p:nvSpPr>
        <p:spPr/>
        <p:txBody>
          <a:bodyPr/>
          <a:lstStyle/>
          <a:p>
            <a:r>
              <a:rPr lang="sv-SE" dirty="0"/>
              <a:t>Kognitiva utmaningar / stöttning</a:t>
            </a:r>
          </a:p>
        </p:txBody>
      </p:sp>
      <p:sp>
        <p:nvSpPr>
          <p:cNvPr id="3" name="Platshållare för innehåll 2">
            <a:extLst>
              <a:ext uri="{FF2B5EF4-FFF2-40B4-BE49-F238E27FC236}">
                <a16:creationId xmlns:a16="http://schemas.microsoft.com/office/drawing/2014/main" id="{2D5078FF-314C-4490-99FC-3348368B5CEF}"/>
              </a:ext>
            </a:extLst>
          </p:cNvPr>
          <p:cNvSpPr>
            <a:spLocks noGrp="1"/>
          </p:cNvSpPr>
          <p:nvPr>
            <p:ph sz="quarter" idx="13"/>
          </p:nvPr>
        </p:nvSpPr>
        <p:spPr/>
        <p:txBody>
          <a:bodyPr>
            <a:normAutofit fontScale="70000" lnSpcReduction="20000"/>
          </a:bodyPr>
          <a:lstStyle/>
          <a:p>
            <a:r>
              <a:rPr lang="sv-SE" dirty="0" err="1"/>
              <a:t>Scaffolding</a:t>
            </a:r>
            <a:r>
              <a:rPr lang="sv-SE" dirty="0"/>
              <a:t> – visar hur istället för vad</a:t>
            </a:r>
          </a:p>
          <a:p>
            <a:r>
              <a:rPr lang="sv-SE" dirty="0"/>
              <a:t>Arbeta med förförståelse</a:t>
            </a:r>
          </a:p>
          <a:p>
            <a:r>
              <a:rPr lang="sv-SE" dirty="0"/>
              <a:t>Samtal</a:t>
            </a:r>
          </a:p>
          <a:p>
            <a:r>
              <a:rPr lang="sv-SE" dirty="0"/>
              <a:t>Frågor som ställs för att utveckla elevernas förståelse</a:t>
            </a:r>
          </a:p>
          <a:p>
            <a:r>
              <a:rPr lang="sv-SE" dirty="0"/>
              <a:t>Tanketid</a:t>
            </a:r>
          </a:p>
          <a:p>
            <a:r>
              <a:rPr lang="sv-SE" dirty="0"/>
              <a:t>Visualisering</a:t>
            </a:r>
          </a:p>
          <a:p>
            <a:r>
              <a:rPr lang="sv-SE" dirty="0"/>
              <a:t>Skriv- och samtals mallar</a:t>
            </a:r>
          </a:p>
          <a:p>
            <a:r>
              <a:rPr lang="sv-SE" dirty="0"/>
              <a:t>Modellerande</a:t>
            </a:r>
          </a:p>
          <a:p>
            <a:r>
              <a:rPr lang="sv-SE" dirty="0"/>
              <a:t>Kontrollera elevens förståelse av begrepp</a:t>
            </a:r>
          </a:p>
          <a:p>
            <a:r>
              <a:rPr lang="sv-SE" dirty="0"/>
              <a:t>Modersmålsstöd/ studiehandledning</a:t>
            </a:r>
          </a:p>
        </p:txBody>
      </p:sp>
      <p:sp>
        <p:nvSpPr>
          <p:cNvPr id="4" name="textruta 3">
            <a:extLst>
              <a:ext uri="{FF2B5EF4-FFF2-40B4-BE49-F238E27FC236}">
                <a16:creationId xmlns:a16="http://schemas.microsoft.com/office/drawing/2014/main" id="{0F54D754-BD2D-4B1A-BF4C-854FE4BCD337}"/>
              </a:ext>
            </a:extLst>
          </p:cNvPr>
          <p:cNvSpPr txBox="1"/>
          <p:nvPr/>
        </p:nvSpPr>
        <p:spPr>
          <a:xfrm>
            <a:off x="8462865" y="2939143"/>
            <a:ext cx="2724539" cy="1200329"/>
          </a:xfrm>
          <a:prstGeom prst="rect">
            <a:avLst/>
          </a:prstGeom>
          <a:noFill/>
          <a:ln w="444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spAutoFit/>
          </a:bodyPr>
          <a:lstStyle/>
          <a:p>
            <a:r>
              <a:rPr lang="sv-SE" dirty="0"/>
              <a:t>Ni har alla fått ett papper och ska göra en fågel av detta papper. Titta inte på din sittgranne!</a:t>
            </a:r>
          </a:p>
        </p:txBody>
      </p:sp>
    </p:spTree>
    <p:extLst>
      <p:ext uri="{BB962C8B-B14F-4D97-AF65-F5344CB8AC3E}">
        <p14:creationId xmlns:p14="http://schemas.microsoft.com/office/powerpoint/2010/main" val="19742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698F1E-F336-4515-AEF6-89E65C74312E}"/>
              </a:ext>
            </a:extLst>
          </p:cNvPr>
          <p:cNvSpPr>
            <a:spLocks noGrp="1"/>
          </p:cNvSpPr>
          <p:nvPr>
            <p:ph type="title"/>
          </p:nvPr>
        </p:nvSpPr>
        <p:spPr/>
        <p:txBody>
          <a:bodyPr/>
          <a:lstStyle/>
          <a:p>
            <a:r>
              <a:rPr lang="sv-SE" dirty="0"/>
              <a:t>modersmål</a:t>
            </a:r>
          </a:p>
        </p:txBody>
      </p:sp>
      <p:sp>
        <p:nvSpPr>
          <p:cNvPr id="3" name="Platshållare för innehåll 2">
            <a:extLst>
              <a:ext uri="{FF2B5EF4-FFF2-40B4-BE49-F238E27FC236}">
                <a16:creationId xmlns:a16="http://schemas.microsoft.com/office/drawing/2014/main" id="{91AEF8D2-1732-4C5F-B1CF-3FAF97A8010A}"/>
              </a:ext>
            </a:extLst>
          </p:cNvPr>
          <p:cNvSpPr>
            <a:spLocks noGrp="1"/>
          </p:cNvSpPr>
          <p:nvPr>
            <p:ph sz="quarter" idx="13"/>
          </p:nvPr>
        </p:nvSpPr>
        <p:spPr/>
        <p:txBody>
          <a:bodyPr/>
          <a:lstStyle/>
          <a:p>
            <a:r>
              <a:rPr lang="sv-SE" dirty="0"/>
              <a:t>Används för kunskapsinhämtning</a:t>
            </a:r>
          </a:p>
          <a:p>
            <a:r>
              <a:rPr lang="sv-SE" dirty="0"/>
              <a:t>Används för att stärka identitet</a:t>
            </a:r>
          </a:p>
          <a:p>
            <a:r>
              <a:rPr lang="sv-SE" dirty="0"/>
              <a:t>Används i grupp med samma modersmål</a:t>
            </a:r>
          </a:p>
          <a:p>
            <a:r>
              <a:rPr lang="sv-SE" dirty="0" err="1"/>
              <a:t>Translanguageing</a:t>
            </a:r>
            <a:endParaRPr lang="sv-SE" dirty="0"/>
          </a:p>
          <a:p>
            <a:r>
              <a:rPr lang="sv-SE" dirty="0"/>
              <a:t>Flerspråkiga lexikon</a:t>
            </a:r>
          </a:p>
          <a:p>
            <a:r>
              <a:rPr lang="sv-SE" dirty="0"/>
              <a:t>Diskutera skolarbete hemma med familjemedlemmar</a:t>
            </a:r>
          </a:p>
          <a:p>
            <a:r>
              <a:rPr lang="sv-SE" dirty="0"/>
              <a:t>Böcker på sitt modersmål</a:t>
            </a:r>
          </a:p>
        </p:txBody>
      </p:sp>
      <p:sp>
        <p:nvSpPr>
          <p:cNvPr id="5" name="textruta 4">
            <a:extLst>
              <a:ext uri="{FF2B5EF4-FFF2-40B4-BE49-F238E27FC236}">
                <a16:creationId xmlns:a16="http://schemas.microsoft.com/office/drawing/2014/main" id="{E55C7F38-6575-4166-9D60-8B6B14100366}"/>
              </a:ext>
            </a:extLst>
          </p:cNvPr>
          <p:cNvSpPr txBox="1"/>
          <p:nvPr/>
        </p:nvSpPr>
        <p:spPr>
          <a:xfrm>
            <a:off x="8797771" y="2769833"/>
            <a:ext cx="2636668" cy="2308324"/>
          </a:xfrm>
          <a:prstGeom prst="rect">
            <a:avLst/>
          </a:prstGeom>
          <a:noFill/>
          <a:ln w="635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spAutoFit/>
          </a:bodyPr>
          <a:lstStyle/>
          <a:p>
            <a:r>
              <a:rPr lang="sv-SE" dirty="0"/>
              <a:t>Du ska för din sittgranne berätta något som hände dig igår genom att använda ett </a:t>
            </a:r>
            <a:r>
              <a:rPr lang="sv-SE" b="1" dirty="0"/>
              <a:t>”icke” språk</a:t>
            </a:r>
            <a:r>
              <a:rPr lang="sv-SE" dirty="0"/>
              <a:t>. Du får använda ditt kroppsspråk och nyansera ditt uttryck men </a:t>
            </a:r>
            <a:r>
              <a:rPr lang="sv-SE" b="1" dirty="0"/>
              <a:t>inte använda riktiga ord</a:t>
            </a:r>
            <a:r>
              <a:rPr lang="sv-SE" dirty="0"/>
              <a:t>.</a:t>
            </a:r>
          </a:p>
        </p:txBody>
      </p:sp>
    </p:spTree>
    <p:extLst>
      <p:ext uri="{BB962C8B-B14F-4D97-AF65-F5344CB8AC3E}">
        <p14:creationId xmlns:p14="http://schemas.microsoft.com/office/powerpoint/2010/main" val="3653422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07AE83C-A502-4EA3-BDCE-C782047682F9}"/>
              </a:ext>
            </a:extLst>
          </p:cNvPr>
          <p:cNvSpPr>
            <a:spLocks noGrp="1"/>
          </p:cNvSpPr>
          <p:nvPr>
            <p:ph type="title"/>
          </p:nvPr>
        </p:nvSpPr>
        <p:spPr/>
        <p:txBody>
          <a:bodyPr/>
          <a:lstStyle/>
          <a:p>
            <a:r>
              <a:rPr lang="sv-SE" dirty="0"/>
              <a:t>interaktion</a:t>
            </a:r>
          </a:p>
        </p:txBody>
      </p:sp>
      <p:sp>
        <p:nvSpPr>
          <p:cNvPr id="3" name="Platshållare för innehåll 2">
            <a:extLst>
              <a:ext uri="{FF2B5EF4-FFF2-40B4-BE49-F238E27FC236}">
                <a16:creationId xmlns:a16="http://schemas.microsoft.com/office/drawing/2014/main" id="{4952C12C-4935-46A1-88D3-20574741EFDB}"/>
              </a:ext>
            </a:extLst>
          </p:cNvPr>
          <p:cNvSpPr>
            <a:spLocks noGrp="1"/>
          </p:cNvSpPr>
          <p:nvPr>
            <p:ph sz="quarter" idx="13"/>
          </p:nvPr>
        </p:nvSpPr>
        <p:spPr/>
        <p:txBody>
          <a:bodyPr/>
          <a:lstStyle/>
          <a:p>
            <a:r>
              <a:rPr lang="sv-SE" dirty="0"/>
              <a:t>Klassrumskommunikation</a:t>
            </a:r>
          </a:p>
          <a:p>
            <a:r>
              <a:rPr lang="sv-SE" dirty="0"/>
              <a:t>Strategier för att göra sig förstådd trots brist i språket</a:t>
            </a:r>
          </a:p>
          <a:p>
            <a:r>
              <a:rPr lang="sv-SE" dirty="0"/>
              <a:t>kontrollfrågor</a:t>
            </a:r>
          </a:p>
        </p:txBody>
      </p:sp>
      <p:sp>
        <p:nvSpPr>
          <p:cNvPr id="4" name="textruta 3">
            <a:extLst>
              <a:ext uri="{FF2B5EF4-FFF2-40B4-BE49-F238E27FC236}">
                <a16:creationId xmlns:a16="http://schemas.microsoft.com/office/drawing/2014/main" id="{C3D7A4BC-455C-4F5F-9C59-FD5E4776B48E}"/>
              </a:ext>
            </a:extLst>
          </p:cNvPr>
          <p:cNvSpPr txBox="1"/>
          <p:nvPr/>
        </p:nvSpPr>
        <p:spPr>
          <a:xfrm>
            <a:off x="8658808" y="3788229"/>
            <a:ext cx="2276670" cy="1477328"/>
          </a:xfrm>
          <a:prstGeom prst="rect">
            <a:avLst/>
          </a:prstGeom>
          <a:noFill/>
          <a:ln w="381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spAutoFit/>
          </a:bodyPr>
          <a:lstStyle/>
          <a:p>
            <a:r>
              <a:rPr lang="sv-SE" dirty="0"/>
              <a:t>Tillsammans fundera på vilka strategier som kan användas när språket inte riktigt räcker till.</a:t>
            </a:r>
          </a:p>
        </p:txBody>
      </p:sp>
    </p:spTree>
    <p:extLst>
      <p:ext uri="{BB962C8B-B14F-4D97-AF65-F5344CB8AC3E}">
        <p14:creationId xmlns:p14="http://schemas.microsoft.com/office/powerpoint/2010/main" val="61684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A99376-96EB-47D5-AF2A-B5763EC6378E}"/>
              </a:ext>
            </a:extLst>
          </p:cNvPr>
          <p:cNvSpPr>
            <a:spLocks noGrp="1"/>
          </p:cNvSpPr>
          <p:nvPr>
            <p:ph type="title"/>
          </p:nvPr>
        </p:nvSpPr>
        <p:spPr/>
        <p:txBody>
          <a:bodyPr/>
          <a:lstStyle/>
          <a:p>
            <a:r>
              <a:rPr lang="sv-SE" dirty="0"/>
              <a:t>Språk och ämne</a:t>
            </a:r>
          </a:p>
        </p:txBody>
      </p:sp>
      <p:sp>
        <p:nvSpPr>
          <p:cNvPr id="3" name="Platshållare för innehåll 2">
            <a:extLst>
              <a:ext uri="{FF2B5EF4-FFF2-40B4-BE49-F238E27FC236}">
                <a16:creationId xmlns:a16="http://schemas.microsoft.com/office/drawing/2014/main" id="{DB51E9B8-65CE-471B-B02D-68C5AAFC1DA2}"/>
              </a:ext>
            </a:extLst>
          </p:cNvPr>
          <p:cNvSpPr>
            <a:spLocks noGrp="1"/>
          </p:cNvSpPr>
          <p:nvPr>
            <p:ph sz="quarter" idx="13"/>
          </p:nvPr>
        </p:nvSpPr>
        <p:spPr/>
        <p:txBody>
          <a:bodyPr/>
          <a:lstStyle/>
          <a:p>
            <a:r>
              <a:rPr lang="sv-SE" dirty="0"/>
              <a:t>Vardagsspråk</a:t>
            </a:r>
          </a:p>
          <a:p>
            <a:r>
              <a:rPr lang="sv-SE" dirty="0"/>
              <a:t>Skolspråk</a:t>
            </a:r>
          </a:p>
          <a:p>
            <a:r>
              <a:rPr lang="sv-SE" dirty="0"/>
              <a:t>ämnesspråk</a:t>
            </a:r>
          </a:p>
        </p:txBody>
      </p:sp>
      <p:pic>
        <p:nvPicPr>
          <p:cNvPr id="6146" name="Picture 2" descr="Flerspråkighet ur ett lärandeperspektiv">
            <a:extLst>
              <a:ext uri="{FF2B5EF4-FFF2-40B4-BE49-F238E27FC236}">
                <a16:creationId xmlns:a16="http://schemas.microsoft.com/office/drawing/2014/main" id="{E74E0DD0-BE35-4052-95CE-9090BA9E77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6738" y="2762250"/>
            <a:ext cx="5215970" cy="2022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6583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4140CC4-1A70-440B-9D13-98E69625632F}"/>
              </a:ext>
            </a:extLst>
          </p:cNvPr>
          <p:cNvSpPr>
            <a:spLocks noGrp="1"/>
          </p:cNvSpPr>
          <p:nvPr>
            <p:ph type="title"/>
          </p:nvPr>
        </p:nvSpPr>
        <p:spPr/>
        <p:txBody>
          <a:bodyPr/>
          <a:lstStyle/>
          <a:p>
            <a:r>
              <a:rPr lang="sv-SE" dirty="0"/>
              <a:t>Mål </a:t>
            </a:r>
            <a:r>
              <a:rPr lang="sv-SE" dirty="0" err="1"/>
              <a:t>skua</a:t>
            </a:r>
            <a:r>
              <a:rPr lang="sv-SE" dirty="0"/>
              <a:t> år 3</a:t>
            </a:r>
          </a:p>
        </p:txBody>
      </p:sp>
      <p:sp>
        <p:nvSpPr>
          <p:cNvPr id="3" name="Platshållare för innehåll 2">
            <a:extLst>
              <a:ext uri="{FF2B5EF4-FFF2-40B4-BE49-F238E27FC236}">
                <a16:creationId xmlns:a16="http://schemas.microsoft.com/office/drawing/2014/main" id="{577C5649-A015-4210-8A71-09314103F025}"/>
              </a:ext>
            </a:extLst>
          </p:cNvPr>
          <p:cNvSpPr>
            <a:spLocks noGrp="1"/>
          </p:cNvSpPr>
          <p:nvPr>
            <p:ph sz="quarter" idx="13"/>
          </p:nvPr>
        </p:nvSpPr>
        <p:spPr/>
        <p:txBody>
          <a:bodyPr/>
          <a:lstStyle/>
          <a:p>
            <a:pPr marL="0" indent="0">
              <a:buNone/>
            </a:pPr>
            <a:r>
              <a:rPr lang="sv-SE" dirty="0"/>
              <a:t>Vi ska implementera </a:t>
            </a:r>
            <a:r>
              <a:rPr lang="sv-SE" dirty="0" err="1"/>
              <a:t>Skua</a:t>
            </a:r>
            <a:r>
              <a:rPr lang="sv-SE" dirty="0"/>
              <a:t>-tänket i vår undervisning vilket innebär att vi behöver prova lite metoder</a:t>
            </a:r>
          </a:p>
          <a:p>
            <a:r>
              <a:rPr lang="sv-SE" dirty="0"/>
              <a:t>Skriva – cirkelmodellen</a:t>
            </a:r>
          </a:p>
          <a:p>
            <a:r>
              <a:rPr lang="sv-SE" dirty="0"/>
              <a:t>Tala – </a:t>
            </a:r>
            <a:r>
              <a:rPr lang="sv-SE" dirty="0" err="1"/>
              <a:t>jigsaw</a:t>
            </a:r>
            <a:r>
              <a:rPr lang="sv-SE" dirty="0"/>
              <a:t> övning</a:t>
            </a:r>
          </a:p>
          <a:p>
            <a:r>
              <a:rPr lang="sv-SE" dirty="0"/>
              <a:t>Läsa -  före * under * efter aktiviteter</a:t>
            </a:r>
          </a:p>
        </p:txBody>
      </p:sp>
    </p:spTree>
    <p:extLst>
      <p:ext uri="{BB962C8B-B14F-4D97-AF65-F5344CB8AC3E}">
        <p14:creationId xmlns:p14="http://schemas.microsoft.com/office/powerpoint/2010/main" val="399994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D01CC4-FDBA-48F8-9B55-49A68D759D84}"/>
              </a:ext>
            </a:extLst>
          </p:cNvPr>
          <p:cNvSpPr>
            <a:spLocks noGrp="1"/>
          </p:cNvSpPr>
          <p:nvPr>
            <p:ph type="title"/>
          </p:nvPr>
        </p:nvSpPr>
        <p:spPr/>
        <p:txBody>
          <a:bodyPr/>
          <a:lstStyle/>
          <a:p>
            <a:r>
              <a:rPr lang="sv-SE" dirty="0"/>
              <a:t>Cirkelmodellen</a:t>
            </a:r>
          </a:p>
        </p:txBody>
      </p:sp>
      <p:pic>
        <p:nvPicPr>
          <p:cNvPr id="2052" name="Picture 4" descr="Kooperativt Lärande i cirkelmodellen - Kooperativt lärande">
            <a:extLst>
              <a:ext uri="{FF2B5EF4-FFF2-40B4-BE49-F238E27FC236}">
                <a16:creationId xmlns:a16="http://schemas.microsoft.com/office/drawing/2014/main" id="{7F102E32-E252-4DF4-9D76-656E4FF316E5}"/>
              </a:ext>
            </a:extLst>
          </p:cNvPr>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3568823" y="1846303"/>
            <a:ext cx="5051394" cy="3944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272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6B61386-A45E-4BD0-B4B7-45F7E0B1EBE3}"/>
              </a:ext>
            </a:extLst>
          </p:cNvPr>
          <p:cNvSpPr>
            <a:spLocks noGrp="1"/>
          </p:cNvSpPr>
          <p:nvPr>
            <p:ph type="title"/>
          </p:nvPr>
        </p:nvSpPr>
        <p:spPr/>
        <p:txBody>
          <a:bodyPr/>
          <a:lstStyle/>
          <a:p>
            <a:r>
              <a:rPr lang="sv-SE" dirty="0" err="1"/>
              <a:t>Jigsaw</a:t>
            </a:r>
            <a:r>
              <a:rPr lang="sv-SE" dirty="0"/>
              <a:t> övning</a:t>
            </a:r>
          </a:p>
        </p:txBody>
      </p:sp>
      <p:pic>
        <p:nvPicPr>
          <p:cNvPr id="3078" name="Picture 6" descr="Jigsaw: Using Cooperative Learning in Teaching Organic Functions | Journal  of Chemical Education">
            <a:extLst>
              <a:ext uri="{FF2B5EF4-FFF2-40B4-BE49-F238E27FC236}">
                <a16:creationId xmlns:a16="http://schemas.microsoft.com/office/drawing/2014/main" id="{E3A6D524-2CE6-4210-9F70-DC5E9FBDF433}"/>
              </a:ext>
            </a:extLst>
          </p:cNvPr>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2372866" y="2130640"/>
            <a:ext cx="7321550" cy="3831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625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43DEAC-2733-4B61-8462-66B7D7ACF7AA}"/>
              </a:ext>
            </a:extLst>
          </p:cNvPr>
          <p:cNvSpPr>
            <a:spLocks noGrp="1"/>
          </p:cNvSpPr>
          <p:nvPr>
            <p:ph type="title"/>
          </p:nvPr>
        </p:nvSpPr>
        <p:spPr/>
        <p:txBody>
          <a:bodyPr/>
          <a:lstStyle/>
          <a:p>
            <a:r>
              <a:rPr lang="sv-SE" i="1" u="sng" dirty="0"/>
              <a:t>Före</a:t>
            </a:r>
            <a:r>
              <a:rPr lang="sv-SE" dirty="0"/>
              <a:t> – under – efter aktiviteter</a:t>
            </a:r>
          </a:p>
        </p:txBody>
      </p:sp>
      <p:sp>
        <p:nvSpPr>
          <p:cNvPr id="3" name="Platshållare för innehåll 2">
            <a:extLst>
              <a:ext uri="{FF2B5EF4-FFF2-40B4-BE49-F238E27FC236}">
                <a16:creationId xmlns:a16="http://schemas.microsoft.com/office/drawing/2014/main" id="{B9180EE2-FE91-4F0F-A64F-11D361949026}"/>
              </a:ext>
            </a:extLst>
          </p:cNvPr>
          <p:cNvSpPr>
            <a:spLocks noGrp="1"/>
          </p:cNvSpPr>
          <p:nvPr>
            <p:ph sz="quarter" idx="13"/>
          </p:nvPr>
        </p:nvSpPr>
        <p:spPr/>
        <p:txBody>
          <a:bodyPr/>
          <a:lstStyle/>
          <a:p>
            <a:r>
              <a:rPr lang="sv-SE" dirty="0"/>
              <a:t>Det är viktigt att bygga broar mellan läsaren och texten för att minimera hinder för förståelse</a:t>
            </a:r>
          </a:p>
          <a:p>
            <a:pPr lvl="1"/>
            <a:r>
              <a:rPr lang="sv-SE" dirty="0"/>
              <a:t>SPÅNA TILLSAMMANS PÅ TAVLAN KRING ÄMNET</a:t>
            </a:r>
          </a:p>
          <a:p>
            <a:pPr lvl="1"/>
            <a:r>
              <a:rPr lang="sv-SE" dirty="0"/>
              <a:t>Begrepp, rubrik, inledning</a:t>
            </a:r>
          </a:p>
          <a:p>
            <a:pPr lvl="1"/>
            <a:r>
              <a:rPr lang="sv-SE" dirty="0"/>
              <a:t>Visualisering som ledtråd</a:t>
            </a:r>
          </a:p>
          <a:p>
            <a:pPr lvl="1"/>
            <a:r>
              <a:rPr lang="sv-SE" dirty="0"/>
              <a:t>Viktigaste idéerna med texten</a:t>
            </a:r>
          </a:p>
          <a:p>
            <a:r>
              <a:rPr lang="sv-SE" dirty="0"/>
              <a:t>VÖL-schema</a:t>
            </a:r>
          </a:p>
          <a:p>
            <a:pPr lvl="1"/>
            <a:endParaRPr lang="sv-SE" dirty="0"/>
          </a:p>
        </p:txBody>
      </p:sp>
    </p:spTree>
    <p:extLst>
      <p:ext uri="{BB962C8B-B14F-4D97-AF65-F5344CB8AC3E}">
        <p14:creationId xmlns:p14="http://schemas.microsoft.com/office/powerpoint/2010/main" val="138084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C33B69-8E94-4B37-95C1-B70030FBD6B3}"/>
              </a:ext>
            </a:extLst>
          </p:cNvPr>
          <p:cNvSpPr>
            <a:spLocks noGrp="1"/>
          </p:cNvSpPr>
          <p:nvPr>
            <p:ph type="title"/>
          </p:nvPr>
        </p:nvSpPr>
        <p:spPr/>
        <p:txBody>
          <a:bodyPr/>
          <a:lstStyle/>
          <a:p>
            <a:r>
              <a:rPr lang="sv-SE" dirty="0"/>
              <a:t>FÖRE – </a:t>
            </a:r>
            <a:r>
              <a:rPr lang="sv-SE" i="1" u="sng" dirty="0"/>
              <a:t>UNDER</a:t>
            </a:r>
            <a:r>
              <a:rPr lang="sv-SE" dirty="0"/>
              <a:t> – EFTER AKTIVITETER</a:t>
            </a:r>
          </a:p>
        </p:txBody>
      </p:sp>
      <p:sp>
        <p:nvSpPr>
          <p:cNvPr id="3" name="Platshållare för innehåll 2">
            <a:extLst>
              <a:ext uri="{FF2B5EF4-FFF2-40B4-BE49-F238E27FC236}">
                <a16:creationId xmlns:a16="http://schemas.microsoft.com/office/drawing/2014/main" id="{F6E20F10-6E0F-4BD7-8F83-D5A9AE45056A}"/>
              </a:ext>
            </a:extLst>
          </p:cNvPr>
          <p:cNvSpPr>
            <a:spLocks noGrp="1"/>
          </p:cNvSpPr>
          <p:nvPr>
            <p:ph sz="quarter" idx="13"/>
          </p:nvPr>
        </p:nvSpPr>
        <p:spPr/>
        <p:txBody>
          <a:bodyPr/>
          <a:lstStyle/>
          <a:p>
            <a:r>
              <a:rPr lang="sv-SE" dirty="0"/>
              <a:t>GEMENSAM LÄSNING</a:t>
            </a:r>
          </a:p>
          <a:p>
            <a:r>
              <a:rPr lang="sv-SE" dirty="0"/>
              <a:t>STANNA OCH FÖRUTSÄG</a:t>
            </a:r>
          </a:p>
          <a:p>
            <a:r>
              <a:rPr lang="sv-SE" dirty="0"/>
              <a:t>LÅT ELEVERNA SAMMAFATTA</a:t>
            </a:r>
          </a:p>
        </p:txBody>
      </p:sp>
    </p:spTree>
    <p:extLst>
      <p:ext uri="{BB962C8B-B14F-4D97-AF65-F5344CB8AC3E}">
        <p14:creationId xmlns:p14="http://schemas.microsoft.com/office/powerpoint/2010/main" val="1347801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5E9DF8-6D06-4196-9CF8-B5E1A8ABF177}"/>
              </a:ext>
            </a:extLst>
          </p:cNvPr>
          <p:cNvSpPr>
            <a:spLocks noGrp="1"/>
          </p:cNvSpPr>
          <p:nvPr>
            <p:ph type="title"/>
          </p:nvPr>
        </p:nvSpPr>
        <p:spPr/>
        <p:txBody>
          <a:bodyPr/>
          <a:lstStyle/>
          <a:p>
            <a:r>
              <a:rPr lang="sv-SE" dirty="0"/>
              <a:t>FÖRE – UNDER – </a:t>
            </a:r>
            <a:r>
              <a:rPr lang="sv-SE" i="1" u="sng" dirty="0"/>
              <a:t>EFTER</a:t>
            </a:r>
            <a:r>
              <a:rPr lang="sv-SE" dirty="0"/>
              <a:t> AKTIVITETER</a:t>
            </a:r>
          </a:p>
        </p:txBody>
      </p:sp>
      <p:sp>
        <p:nvSpPr>
          <p:cNvPr id="3" name="Platshållare för innehåll 2">
            <a:extLst>
              <a:ext uri="{FF2B5EF4-FFF2-40B4-BE49-F238E27FC236}">
                <a16:creationId xmlns:a16="http://schemas.microsoft.com/office/drawing/2014/main" id="{E3A37669-701D-489A-A49D-06283A3EF220}"/>
              </a:ext>
            </a:extLst>
          </p:cNvPr>
          <p:cNvSpPr>
            <a:spLocks noGrp="1"/>
          </p:cNvSpPr>
          <p:nvPr>
            <p:ph sz="quarter" idx="13"/>
          </p:nvPr>
        </p:nvSpPr>
        <p:spPr/>
        <p:txBody>
          <a:bodyPr/>
          <a:lstStyle/>
          <a:p>
            <a:r>
              <a:rPr lang="sv-SE" dirty="0"/>
              <a:t>TITTA PÅ SPRÅKLIGA UPPBYGGNADER</a:t>
            </a:r>
          </a:p>
          <a:p>
            <a:r>
              <a:rPr lang="sv-SE" dirty="0"/>
              <a:t>LUCKTEXTER</a:t>
            </a:r>
          </a:p>
          <a:p>
            <a:r>
              <a:rPr lang="sv-SE" dirty="0"/>
              <a:t>SANT ELLER FALSKT?</a:t>
            </a:r>
          </a:p>
          <a:p>
            <a:r>
              <a:rPr lang="sv-SE" dirty="0"/>
              <a:t>Låt eleverna GÖRA egna ORD/BILD KORT</a:t>
            </a:r>
          </a:p>
        </p:txBody>
      </p:sp>
    </p:spTree>
    <p:extLst>
      <p:ext uri="{BB962C8B-B14F-4D97-AF65-F5344CB8AC3E}">
        <p14:creationId xmlns:p14="http://schemas.microsoft.com/office/powerpoint/2010/main" val="124075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1.bp.blogspot.com/-tV4xwLG4BPI/X-CGYkPmocI/AAAAAAAADZA/BgMy5gno0rU94epNhclRVRGexJeKPr6ogCLcBGAsYHQ/s939/921A1E64-BEC2-4115-BED1-DBF34B348F85_1_201_a.jpeg">
            <a:extLst>
              <a:ext uri="{FF2B5EF4-FFF2-40B4-BE49-F238E27FC236}">
                <a16:creationId xmlns:a16="http://schemas.microsoft.com/office/drawing/2014/main" id="{A5BDBB87-9CF1-4B4F-BBB2-91FE6D47F6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413" y="0"/>
            <a:ext cx="73675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84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643A23-7F22-4EC7-BB7F-DE695523A2EB}"/>
              </a:ext>
            </a:extLst>
          </p:cNvPr>
          <p:cNvSpPr>
            <a:spLocks noGrp="1"/>
          </p:cNvSpPr>
          <p:nvPr>
            <p:ph type="title"/>
          </p:nvPr>
        </p:nvSpPr>
        <p:spPr/>
        <p:txBody>
          <a:bodyPr/>
          <a:lstStyle/>
          <a:p>
            <a:r>
              <a:rPr lang="sv-SE" dirty="0"/>
              <a:t>Använd </a:t>
            </a:r>
            <a:r>
              <a:rPr lang="sv-SE" dirty="0" err="1"/>
              <a:t>skua</a:t>
            </a:r>
            <a:r>
              <a:rPr lang="sv-SE" dirty="0"/>
              <a:t>-tänk</a:t>
            </a:r>
          </a:p>
        </p:txBody>
      </p:sp>
      <p:sp>
        <p:nvSpPr>
          <p:cNvPr id="3" name="Platshållare för innehåll 2">
            <a:extLst>
              <a:ext uri="{FF2B5EF4-FFF2-40B4-BE49-F238E27FC236}">
                <a16:creationId xmlns:a16="http://schemas.microsoft.com/office/drawing/2014/main" id="{AC14B03B-61C7-4058-B7DA-B1BE65D0A200}"/>
              </a:ext>
            </a:extLst>
          </p:cNvPr>
          <p:cNvSpPr>
            <a:spLocks noGrp="1"/>
          </p:cNvSpPr>
          <p:nvPr>
            <p:ph sz="quarter" idx="13"/>
          </p:nvPr>
        </p:nvSpPr>
        <p:spPr>
          <a:xfrm>
            <a:off x="913774" y="2367092"/>
            <a:ext cx="10364450" cy="2613281"/>
          </a:xfrm>
        </p:spPr>
        <p:txBody>
          <a:bodyPr/>
          <a:lstStyle/>
          <a:p>
            <a:pPr marL="0" indent="0">
              <a:buNone/>
            </a:pPr>
            <a:endParaRPr lang="sv-SE" dirty="0"/>
          </a:p>
          <a:p>
            <a:pPr marL="0" indent="0">
              <a:buNone/>
            </a:pPr>
            <a:r>
              <a:rPr lang="sv-SE" dirty="0"/>
              <a:t>Gå gärna tillbaka och bläddra i Pauline gibbons bok </a:t>
            </a:r>
            <a:r>
              <a:rPr lang="sv-SE" i="1" dirty="0"/>
              <a:t>stärk språket stärk lärandet</a:t>
            </a:r>
          </a:p>
          <a:p>
            <a:pPr marL="0" indent="0">
              <a:buNone/>
            </a:pPr>
            <a:endParaRPr lang="sv-SE" i="1" dirty="0"/>
          </a:p>
          <a:p>
            <a:pPr marL="0" indent="0">
              <a:buNone/>
            </a:pPr>
            <a:r>
              <a:rPr lang="sv-SE" i="1" dirty="0"/>
              <a:t>Lycka till!</a:t>
            </a:r>
          </a:p>
          <a:p>
            <a:pPr marL="0" indent="0">
              <a:buNone/>
            </a:pPr>
            <a:r>
              <a:rPr lang="sv-SE" i="1" dirty="0"/>
              <a:t>Marie</a:t>
            </a:r>
          </a:p>
        </p:txBody>
      </p:sp>
      <p:pic>
        <p:nvPicPr>
          <p:cNvPr id="1028" name="Picture 4" descr="Stärk språket, stärk lärandet - Språk- och kunskapsutvecklande arbetssätt för och med andraspråkselever i klassr">
            <a:extLst>
              <a:ext uri="{FF2B5EF4-FFF2-40B4-BE49-F238E27FC236}">
                <a16:creationId xmlns:a16="http://schemas.microsoft.com/office/drawing/2014/main" id="{448D295F-93C0-4544-AB62-46B7D1AFD6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2681" y="3543908"/>
            <a:ext cx="1905000" cy="269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2018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3AA0AFD-D510-4BAF-B9E9-8D14E17C42EC}"/>
              </a:ext>
            </a:extLst>
          </p:cNvPr>
          <p:cNvSpPr>
            <a:spLocks noGrp="1"/>
          </p:cNvSpPr>
          <p:nvPr>
            <p:ph type="title"/>
          </p:nvPr>
        </p:nvSpPr>
        <p:spPr/>
        <p:txBody>
          <a:bodyPr/>
          <a:lstStyle/>
          <a:p>
            <a:r>
              <a:rPr lang="sv-SE" dirty="0"/>
              <a:t>Ämneslag</a:t>
            </a:r>
          </a:p>
        </p:txBody>
      </p:sp>
      <p:sp>
        <p:nvSpPr>
          <p:cNvPr id="3" name="Platshållare för innehåll 2">
            <a:extLst>
              <a:ext uri="{FF2B5EF4-FFF2-40B4-BE49-F238E27FC236}">
                <a16:creationId xmlns:a16="http://schemas.microsoft.com/office/drawing/2014/main" id="{CB2AD290-5394-4FE2-A14F-AE80477A2AC6}"/>
              </a:ext>
            </a:extLst>
          </p:cNvPr>
          <p:cNvSpPr>
            <a:spLocks noGrp="1"/>
          </p:cNvSpPr>
          <p:nvPr>
            <p:ph sz="quarter" idx="13"/>
          </p:nvPr>
        </p:nvSpPr>
        <p:spPr/>
        <p:txBody>
          <a:bodyPr/>
          <a:lstStyle/>
          <a:p>
            <a:r>
              <a:rPr lang="sv-SE" dirty="0"/>
              <a:t>Sätt er i ämneslag och fundera på vad ni idag gör som visar på </a:t>
            </a:r>
            <a:r>
              <a:rPr lang="sv-SE" dirty="0" err="1"/>
              <a:t>skua</a:t>
            </a:r>
            <a:r>
              <a:rPr lang="sv-SE" dirty="0"/>
              <a:t>-tänk</a:t>
            </a:r>
          </a:p>
          <a:p>
            <a:r>
              <a:rPr lang="sv-SE" dirty="0"/>
              <a:t>Fundera på hur ni kan fortsätta arbeta med att utveckla ert </a:t>
            </a:r>
            <a:r>
              <a:rPr lang="sv-SE" dirty="0" err="1"/>
              <a:t>skua</a:t>
            </a:r>
            <a:r>
              <a:rPr lang="sv-SE" dirty="0"/>
              <a:t>-arbete i era ämnen</a:t>
            </a:r>
          </a:p>
        </p:txBody>
      </p:sp>
    </p:spTree>
    <p:extLst>
      <p:ext uri="{BB962C8B-B14F-4D97-AF65-F5344CB8AC3E}">
        <p14:creationId xmlns:p14="http://schemas.microsoft.com/office/powerpoint/2010/main" val="3731297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Droppe">
  <a:themeElements>
    <a:clrScheme name="Droplet">
      <a:dk1>
        <a:sysClr val="windowText" lastClr="000000"/>
      </a:dk1>
      <a:lt1>
        <a:sysClr val="window" lastClr="FFFFFF"/>
      </a:lt1>
      <a:dk2>
        <a:srgbClr val="4B4B4B"/>
      </a:dk2>
      <a:lt2>
        <a:srgbClr val="B5B5B5"/>
      </a:lt2>
      <a:accent1>
        <a:srgbClr val="9AC43E"/>
      </a:accent1>
      <a:accent2>
        <a:srgbClr val="44BA98"/>
      </a:accent2>
      <a:accent3>
        <a:srgbClr val="43A9D9"/>
      </a:accent3>
      <a:accent4>
        <a:srgbClr val="6274D8"/>
      </a:accent4>
      <a:accent5>
        <a:srgbClr val="AB54D7"/>
      </a:accent5>
      <a:accent6>
        <a:srgbClr val="D15B37"/>
      </a:accent6>
      <a:hlink>
        <a:srgbClr val="BFE962"/>
      </a:hlink>
      <a:folHlink>
        <a:srgbClr val="C0D591"/>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892FADA9-420D-4323-A7A4-C1060166525B}"/>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7A22AEA48A7BA54CA2FEA14C06DA2556" ma:contentTypeVersion="10" ma:contentTypeDescription="Skapa ett nytt dokument." ma:contentTypeScope="" ma:versionID="4532e0f33a920ec0635977f9551b588c">
  <xsd:schema xmlns:xsd="http://www.w3.org/2001/XMLSchema" xmlns:xs="http://www.w3.org/2001/XMLSchema" xmlns:p="http://schemas.microsoft.com/office/2006/metadata/properties" xmlns:ns3="375bd2b3-8917-4af1-bb26-1aee7a525575" xmlns:ns4="785b5f6d-ba44-41ee-97bd-fe06030b4f2f" targetNamespace="http://schemas.microsoft.com/office/2006/metadata/properties" ma:root="true" ma:fieldsID="ff4d43e29e542f1744076044fd5d02f4" ns3:_="" ns4:_="">
    <xsd:import namespace="375bd2b3-8917-4af1-bb26-1aee7a525575"/>
    <xsd:import namespace="785b5f6d-ba44-41ee-97bd-fe06030b4f2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LengthInSeconds"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5bd2b3-8917-4af1-bb26-1aee7a525575"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description="" ma:internalName="SharedWithDetails" ma:readOnly="true">
      <xsd:simpleType>
        <xsd:restriction base="dms:Note">
          <xsd:maxLength value="255"/>
        </xsd:restriction>
      </xsd:simpleType>
    </xsd:element>
    <xsd:element name="SharingHintHash" ma:index="10" nillable="true" ma:displayName="Delar tips,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5b5f6d-ba44-41ee-97bd-fe06030b4f2f"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8F9798F-8166-4304-B359-B9E3DAA90E02}">
  <ds:schemaRefs>
    <ds:schemaRef ds:uri="http://schemas.microsoft.com/sharepoint/v3/contenttype/forms"/>
  </ds:schemaRefs>
</ds:datastoreItem>
</file>

<file path=customXml/itemProps2.xml><?xml version="1.0" encoding="utf-8"?>
<ds:datastoreItem xmlns:ds="http://schemas.openxmlformats.org/officeDocument/2006/customXml" ds:itemID="{731CF95F-F503-4231-8188-FAB63EA919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5bd2b3-8917-4af1-bb26-1aee7a525575"/>
    <ds:schemaRef ds:uri="785b5f6d-ba44-41ee-97bd-fe06030b4f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92EC8EB-68DF-4656-8E49-185695A2E239}">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375bd2b3-8917-4af1-bb26-1aee7a525575"/>
    <ds:schemaRef ds:uri="785b5f6d-ba44-41ee-97bd-fe06030b4f2f"/>
    <ds:schemaRef ds:uri="http://purl.org/dc/term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Droppe</Template>
  <TotalTime>9112</TotalTime>
  <Words>1302</Words>
  <Application>Microsoft Office PowerPoint</Application>
  <PresentationFormat>Bredbild</PresentationFormat>
  <Paragraphs>108</Paragraphs>
  <Slides>16</Slides>
  <Notes>9</Notes>
  <HiddenSlides>0</HiddenSlides>
  <MMClips>0</MMClips>
  <ScaleCrop>false</ScaleCrop>
  <HeadingPairs>
    <vt:vector size="4" baseType="variant">
      <vt:variant>
        <vt:lpstr>Tema</vt:lpstr>
      </vt:variant>
      <vt:variant>
        <vt:i4>1</vt:i4>
      </vt:variant>
      <vt:variant>
        <vt:lpstr>Bildrubriker</vt:lpstr>
      </vt:variant>
      <vt:variant>
        <vt:i4>16</vt:i4>
      </vt:variant>
    </vt:vector>
  </HeadingPairs>
  <TitlesOfParts>
    <vt:vector size="17" baseType="lpstr">
      <vt:lpstr>Droppe</vt:lpstr>
      <vt:lpstr>skua</vt:lpstr>
      <vt:lpstr>Vad är språkutvecklande undervisning? </vt:lpstr>
      <vt:lpstr>förförståelse</vt:lpstr>
      <vt:lpstr>Kognitiva utmaningar / stöttning</vt:lpstr>
      <vt:lpstr>modersmål</vt:lpstr>
      <vt:lpstr>interaktion</vt:lpstr>
      <vt:lpstr>Språk och ämne</vt:lpstr>
      <vt:lpstr>Mål skua år 3</vt:lpstr>
      <vt:lpstr>Cirkelmodellen</vt:lpstr>
      <vt:lpstr>Jigsaw övning</vt:lpstr>
      <vt:lpstr>Före – under – efter aktiviteter</vt:lpstr>
      <vt:lpstr>FÖRE – UNDER – EFTER AKTIVITETER</vt:lpstr>
      <vt:lpstr>FÖRE – UNDER – EFTER AKTIVITETER</vt:lpstr>
      <vt:lpstr>PowerPoint-presentation</vt:lpstr>
      <vt:lpstr>Använd skua-tänk</vt:lpstr>
      <vt:lpstr>Ämneslag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skua</dc:title>
  <dc:creator>Marie Borglund</dc:creator>
  <cp:lastModifiedBy>Marie Borglund</cp:lastModifiedBy>
  <cp:revision>24</cp:revision>
  <dcterms:created xsi:type="dcterms:W3CDTF">2022-09-20T09:12:31Z</dcterms:created>
  <dcterms:modified xsi:type="dcterms:W3CDTF">2023-01-27T14:38:31Z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0x0101007A22AEA48A7BA54CA2FEA14C06DA2556</vt:lpwstr>
  </property>
</Properties>
</file>